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Props.xml" ContentType="application/vnd.openxmlformats-officedocument.presentationml.presProps+xml"/>
  <Override PartName="/ppt/presentation.xml" ContentType="application/vnd.openxmlformats-officedocument.presentationml.template.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Lst>
  <p:sldSz cx="12191695"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 Id="rId33" Type="http://schemas.openxmlformats.org/officeDocument/2006/relationships/slide" Target="slides/slide27.xml"/><Relationship Id="rId34" Type="http://schemas.openxmlformats.org/officeDocument/2006/relationships/slide" Target="slides/slide28.xml"/><Relationship Id="rId35" Type="http://schemas.openxmlformats.org/officeDocument/2006/relationships/slide" Target="slides/slide29.xml"/><Relationship Id="rId36" Type="http://schemas.openxmlformats.org/officeDocument/2006/relationships/slide" Target="slides/slide30.xml"/><Relationship Id="rId37" Type="http://schemas.openxmlformats.org/officeDocument/2006/relationships/slide" Target="slides/slide31.xml"/><Relationship Id="rId38" Type="http://schemas.openxmlformats.org/officeDocument/2006/relationships/slide" Target="slides/slide32.xml"/><Relationship Id="rId39" Type="http://schemas.openxmlformats.org/officeDocument/2006/relationships/slide" Target="slides/slide33.xml"/><Relationship Id="rId40" Type="http://schemas.openxmlformats.org/officeDocument/2006/relationships/slide" Target="slides/slide34.xml"/><Relationship Id="rId41" Type="http://schemas.openxmlformats.org/officeDocument/2006/relationships/slide" Target="slides/slide35.xml"/><Relationship Id="rId42" Type="http://schemas.openxmlformats.org/officeDocument/2006/relationships/slide" Target="slides/slide3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 Id="rId3"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 Id="rId3" Type="http://schemas.openxmlformats.org/officeDocument/2006/relationships/image" Target="../media/image7.pn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 Id="rId3" Type="http://schemas.openxmlformats.org/officeDocument/2006/relationships/image" Target="../media/image9.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 Id="rId3" Type="http://schemas.openxmlformats.org/officeDocument/2006/relationships/image" Target="../media/image1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 Id="rId3" Type="http://schemas.openxmlformats.org/officeDocument/2006/relationships/image" Target="../media/image5.png"/></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graph-abyss.png"/>
          <p:cNvPicPr>
            <a:picLocks noChangeAspect="1"/>
          </p:cNvPicPr>
          <p:nvPr/>
        </p:nvPicPr>
        <p:blipFill>
          <a:blip r:embed="rId2"/>
          <a:stretch>
            <a:fillRect/>
          </a:stretch>
        </p:blipFill>
        <p:spPr>
          <a:xfrm>
            <a:off x="0" y="0"/>
            <a:ext cx="12191695" cy="6858000"/>
          </a:xfrm>
          <a:prstGeom prst="rect">
            <a:avLst/>
          </a:prstGeom>
        </p:spPr>
      </p:pic>
      <p:pic>
        <p:nvPicPr>
          <p:cNvPr id="3" name="Picture 2" descr="a2go-logo-light.png"/>
          <p:cNvPicPr>
            <a:picLocks noChangeAspect="1"/>
          </p:cNvPicPr>
          <p:nvPr/>
        </p:nvPicPr>
        <p:blipFill>
          <a:blip r:embed="rId3"/>
          <a:stretch>
            <a:fillRect/>
          </a:stretch>
        </p:blipFill>
        <p:spPr>
          <a:xfrm>
            <a:off x="822960" y="457200"/>
            <a:ext cx="1554480" cy="460544"/>
          </a:xfrm>
          <a:prstGeom prst="rect">
            <a:avLst/>
          </a:prstGeom>
        </p:spPr>
      </p:pic>
      <p:sp>
        <p:nvSpPr>
          <p:cNvPr id="4" name="Rectangle 3"/>
          <p:cNvSpPr/>
          <p:nvPr/>
        </p:nvSpPr>
        <p:spPr>
          <a:xfrm>
            <a:off x="822960" y="1234440"/>
            <a:ext cx="2011680" cy="54864"/>
          </a:xfrm>
          <a:prstGeom prst="rect">
            <a:avLst/>
          </a:prstGeom>
          <a:solidFill>
            <a:srgbClr val="2CB6C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822960" y="1508760"/>
            <a:ext cx="8686800" cy="457200"/>
          </a:xfrm>
          <a:prstGeom prst="rect">
            <a:avLst/>
          </a:prstGeom>
          <a:noFill/>
        </p:spPr>
        <p:txBody>
          <a:bodyPr wrap="square">
            <a:spAutoFit/>
          </a:bodyPr>
          <a:lstStyle/>
          <a:p>
            <a:pPr algn="l">
              <a:spcAft>
                <a:spcPts val="600"/>
              </a:spcAft>
            </a:pPr>
            <a:r>
              <a:rPr sz="1300" b="0" i="0">
                <a:solidFill>
                  <a:srgbClr val="2CB6C0"/>
                </a:solidFill>
                <a:latin typeface="IBM Plex Mono"/>
              </a:rPr>
              <a:t>A2GO · PRESENTATION TITLE EYEBROW</a:t>
            </a:r>
          </a:p>
        </p:txBody>
      </p:sp>
      <p:sp>
        <p:nvSpPr>
          <p:cNvPr id="6" name="TextBox 5"/>
          <p:cNvSpPr txBox="1"/>
          <p:nvPr/>
        </p:nvSpPr>
        <p:spPr>
          <a:xfrm>
            <a:off x="822960" y="2057400"/>
            <a:ext cx="9875520" cy="2103120"/>
          </a:xfrm>
          <a:prstGeom prst="rect">
            <a:avLst/>
          </a:prstGeom>
          <a:noFill/>
        </p:spPr>
        <p:txBody>
          <a:bodyPr wrap="square">
            <a:spAutoFit/>
          </a:bodyPr>
          <a:lstStyle/>
          <a:p>
            <a:pPr algn="l">
              <a:spcAft>
                <a:spcPts val="600"/>
              </a:spcAft>
            </a:pPr>
            <a:r>
              <a:rPr sz="4400" b="1" i="0">
                <a:solidFill>
                  <a:srgbClr val="FFFFFF"/>
                </a:solidFill>
                <a:latin typeface="IBM Plex Serif"/>
              </a:rPr>
              <a:t>Presentation title</a:t>
            </a:r>
          </a:p>
        </p:txBody>
      </p:sp>
      <p:sp>
        <p:nvSpPr>
          <p:cNvPr id="7" name="TextBox 6"/>
          <p:cNvSpPr txBox="1"/>
          <p:nvPr/>
        </p:nvSpPr>
        <p:spPr>
          <a:xfrm>
            <a:off x="822960" y="4206240"/>
            <a:ext cx="8229600" cy="914400"/>
          </a:xfrm>
          <a:prstGeom prst="rect">
            <a:avLst/>
          </a:prstGeom>
          <a:noFill/>
        </p:spPr>
        <p:txBody>
          <a:bodyPr wrap="square">
            <a:spAutoFit/>
          </a:bodyPr>
          <a:lstStyle/>
          <a:p>
            <a:pPr algn="l">
              <a:spcAft>
                <a:spcPts val="600"/>
              </a:spcAft>
            </a:pPr>
            <a:r>
              <a:rPr sz="1800" b="0" i="0">
                <a:solidFill>
                  <a:srgbClr val="C8D6E0"/>
                </a:solidFill>
                <a:latin typeface="IBM Plex Sans"/>
              </a:rPr>
              <a:t>Subtitle or one-line framing of the argument</a:t>
            </a:r>
          </a:p>
        </p:txBody>
      </p:sp>
      <p:sp>
        <p:nvSpPr>
          <p:cNvPr id="8" name="TextBox 7"/>
          <p:cNvSpPr txBox="1"/>
          <p:nvPr/>
        </p:nvSpPr>
        <p:spPr>
          <a:xfrm>
            <a:off x="822960" y="5669280"/>
            <a:ext cx="8229600" cy="457200"/>
          </a:xfrm>
          <a:prstGeom prst="rect">
            <a:avLst/>
          </a:prstGeom>
          <a:noFill/>
        </p:spPr>
        <p:txBody>
          <a:bodyPr wrap="square">
            <a:spAutoFit/>
          </a:bodyPr>
          <a:lstStyle/>
          <a:p>
            <a:pPr algn="l">
              <a:spcAft>
                <a:spcPts val="600"/>
              </a:spcAft>
            </a:pPr>
            <a:r>
              <a:rPr sz="1200" b="0" i="0">
                <a:solidFill>
                  <a:srgbClr val="2CB6C0"/>
                </a:solidFill>
                <a:latin typeface="IBM Plex Mono"/>
              </a:rPr>
              <a:t>Presenter · Month 2026 · a2go.ai</a:t>
            </a:r>
          </a:p>
        </p:txBody>
      </p:sp>
      <p:sp>
        <p:nvSpPr>
          <p:cNvPr id="9" name="TextBox 8"/>
          <p:cNvSpPr txBox="1"/>
          <p:nvPr/>
        </p:nvSpPr>
        <p:spPr>
          <a:xfrm>
            <a:off x="822960" y="6355080"/>
            <a:ext cx="10058400" cy="365760"/>
          </a:xfrm>
          <a:prstGeom prst="rect">
            <a:avLst/>
          </a:prstGeom>
          <a:noFill/>
        </p:spPr>
        <p:txBody>
          <a:bodyPr wrap="square">
            <a:spAutoFit/>
          </a:bodyPr>
          <a:lstStyle/>
          <a:p>
            <a:pPr algn="l">
              <a:spcAft>
                <a:spcPts val="600"/>
              </a:spcAft>
            </a:pPr>
            <a:r>
              <a:rPr sz="1000" b="0" i="0">
                <a:solidFill>
                  <a:srgbClr val="C8D6E0"/>
                </a:solidFill>
                <a:latin typeface="IBM Plex Mono"/>
              </a:rPr>
              <a:t>Confidential &amp; Proprietary — © 2026 Analytics2Go, Inc. All rights reserved.</a:t>
            </a:r>
          </a:p>
        </p:txBody>
      </p:sp>
      <p:pic>
        <p:nvPicPr>
          <p:cNvPr id="10" name="Picture 9" descr="stamp-phosphor.png"/>
          <p:cNvPicPr>
            <a:picLocks noChangeAspect="1"/>
          </p:cNvPicPr>
          <p:nvPr/>
        </p:nvPicPr>
        <p:blipFill>
          <a:blip r:embed="rId4"/>
          <a:stretch>
            <a:fillRect/>
          </a:stretch>
        </p:blipFill>
        <p:spPr>
          <a:xfrm>
            <a:off x="10652760" y="5074920"/>
            <a:ext cx="1097280" cy="1097280"/>
          </a:xfrm>
          <a:prstGeom prst="rect">
            <a:avLst/>
          </a:prstGeom>
        </p:spPr>
      </p:pic>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a2go-logo-dark.png"/>
          <p:cNvPicPr>
            <a:picLocks noChangeAspect="1"/>
          </p:cNvPicPr>
          <p:nvPr/>
        </p:nvPicPr>
        <p:blipFill>
          <a:blip r:embed="rId2"/>
          <a:stretch>
            <a:fillRect/>
          </a:stretch>
        </p:blipFill>
        <p:spPr>
          <a:xfrm>
            <a:off x="822960" y="457200"/>
            <a:ext cx="1554480" cy="460335"/>
          </a:xfrm>
          <a:prstGeom prst="rect">
            <a:avLst/>
          </a:prstGeom>
        </p:spPr>
      </p:pic>
      <p:sp>
        <p:nvSpPr>
          <p:cNvPr id="3" name="Rectangle 2"/>
          <p:cNvSpPr/>
          <p:nvPr/>
        </p:nvSpPr>
        <p:spPr>
          <a:xfrm>
            <a:off x="822960" y="1234440"/>
            <a:ext cx="2011680" cy="54864"/>
          </a:xfrm>
          <a:prstGeom prst="rect">
            <a:avLst/>
          </a:prstGeom>
          <a:solidFill>
            <a:srgbClr val="00707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TextBox 3"/>
          <p:cNvSpPr txBox="1"/>
          <p:nvPr/>
        </p:nvSpPr>
        <p:spPr>
          <a:xfrm>
            <a:off x="822960" y="1508760"/>
            <a:ext cx="8686800" cy="457200"/>
          </a:xfrm>
          <a:prstGeom prst="rect">
            <a:avLst/>
          </a:prstGeom>
          <a:noFill/>
        </p:spPr>
        <p:txBody>
          <a:bodyPr wrap="square">
            <a:spAutoFit/>
          </a:bodyPr>
          <a:lstStyle/>
          <a:p>
            <a:pPr algn="l">
              <a:spcAft>
                <a:spcPts val="600"/>
              </a:spcAft>
            </a:pPr>
            <a:r>
              <a:rPr sz="1300" b="0" i="0">
                <a:solidFill>
                  <a:srgbClr val="00707A"/>
                </a:solidFill>
                <a:latin typeface="IBM Plex Mono"/>
              </a:rPr>
              <a:t>A2GO · PRESENTATION TITLE EYEBROW</a:t>
            </a:r>
          </a:p>
        </p:txBody>
      </p:sp>
      <p:sp>
        <p:nvSpPr>
          <p:cNvPr id="5" name="TextBox 4"/>
          <p:cNvSpPr txBox="1"/>
          <p:nvPr/>
        </p:nvSpPr>
        <p:spPr>
          <a:xfrm>
            <a:off x="822960" y="2057400"/>
            <a:ext cx="9875520" cy="2103120"/>
          </a:xfrm>
          <a:prstGeom prst="rect">
            <a:avLst/>
          </a:prstGeom>
          <a:noFill/>
        </p:spPr>
        <p:txBody>
          <a:bodyPr wrap="square">
            <a:spAutoFit/>
          </a:bodyPr>
          <a:lstStyle/>
          <a:p>
            <a:pPr algn="l">
              <a:spcAft>
                <a:spcPts val="600"/>
              </a:spcAft>
            </a:pPr>
            <a:r>
              <a:rPr sz="4400" b="1" i="0">
                <a:solidFill>
                  <a:srgbClr val="06243F"/>
                </a:solidFill>
                <a:latin typeface="IBM Plex Serif"/>
              </a:rPr>
              <a:t>Presentation title</a:t>
            </a:r>
          </a:p>
        </p:txBody>
      </p:sp>
      <p:sp>
        <p:nvSpPr>
          <p:cNvPr id="6" name="TextBox 5"/>
          <p:cNvSpPr txBox="1"/>
          <p:nvPr/>
        </p:nvSpPr>
        <p:spPr>
          <a:xfrm>
            <a:off x="822960" y="4206240"/>
            <a:ext cx="8229600" cy="914400"/>
          </a:xfrm>
          <a:prstGeom prst="rect">
            <a:avLst/>
          </a:prstGeom>
          <a:noFill/>
        </p:spPr>
        <p:txBody>
          <a:bodyPr wrap="square">
            <a:spAutoFit/>
          </a:bodyPr>
          <a:lstStyle/>
          <a:p>
            <a:pPr algn="l">
              <a:spcAft>
                <a:spcPts val="600"/>
              </a:spcAft>
            </a:pPr>
            <a:r>
              <a:rPr sz="1800" b="0" i="0">
                <a:solidFill>
                  <a:srgbClr val="6E6E73"/>
                </a:solidFill>
                <a:latin typeface="IBM Plex Sans"/>
              </a:rPr>
              <a:t>Subtitle or one-line framing of the argument</a:t>
            </a:r>
          </a:p>
        </p:txBody>
      </p:sp>
      <p:sp>
        <p:nvSpPr>
          <p:cNvPr id="7" name="TextBox 6"/>
          <p:cNvSpPr txBox="1"/>
          <p:nvPr/>
        </p:nvSpPr>
        <p:spPr>
          <a:xfrm>
            <a:off x="822960" y="5669280"/>
            <a:ext cx="8229600" cy="457200"/>
          </a:xfrm>
          <a:prstGeom prst="rect">
            <a:avLst/>
          </a:prstGeom>
          <a:noFill/>
        </p:spPr>
        <p:txBody>
          <a:bodyPr wrap="square">
            <a:spAutoFit/>
          </a:bodyPr>
          <a:lstStyle/>
          <a:p>
            <a:pPr algn="l">
              <a:spcAft>
                <a:spcPts val="600"/>
              </a:spcAft>
            </a:pPr>
            <a:r>
              <a:rPr sz="1200" b="0" i="0">
                <a:solidFill>
                  <a:srgbClr val="00707A"/>
                </a:solidFill>
                <a:latin typeface="IBM Plex Mono"/>
              </a:rPr>
              <a:t>Presenter · Month 2026 · a2go.ai</a:t>
            </a:r>
          </a:p>
        </p:txBody>
      </p:sp>
      <p:sp>
        <p:nvSpPr>
          <p:cNvPr id="8" name="TextBox 7"/>
          <p:cNvSpPr txBox="1"/>
          <p:nvPr/>
        </p:nvSpPr>
        <p:spPr>
          <a:xfrm>
            <a:off x="822960" y="6355080"/>
            <a:ext cx="10058400" cy="365760"/>
          </a:xfrm>
          <a:prstGeom prst="rect">
            <a:avLst/>
          </a:prstGeom>
          <a:noFill/>
        </p:spPr>
        <p:txBody>
          <a:bodyPr wrap="square">
            <a:spAutoFit/>
          </a:bodyPr>
          <a:lstStyle/>
          <a:p>
            <a:pPr algn="l">
              <a:spcAft>
                <a:spcPts val="600"/>
              </a:spcAft>
            </a:pPr>
            <a:r>
              <a:rPr sz="1000" b="0" i="0">
                <a:solidFill>
                  <a:srgbClr val="6E6E73"/>
                </a:solidFill>
                <a:latin typeface="IBM Plex Mono"/>
              </a:rPr>
              <a:t>Confidential &amp; Proprietary — © 2026 Analytics2Go, Inc. All rights reserved.</a:t>
            </a:r>
          </a:p>
        </p:txBody>
      </p:sp>
      <p:pic>
        <p:nvPicPr>
          <p:cNvPr id="9" name="Picture 8" descr="stamp-teal.png"/>
          <p:cNvPicPr>
            <a:picLocks noChangeAspect="1"/>
          </p:cNvPicPr>
          <p:nvPr/>
        </p:nvPicPr>
        <p:blipFill>
          <a:blip r:embed="rId3"/>
          <a:stretch>
            <a:fillRect/>
          </a:stretch>
        </p:blipFill>
        <p:spPr>
          <a:xfrm>
            <a:off x="10652760" y="5074920"/>
            <a:ext cx="1097280" cy="1097280"/>
          </a:xfrm>
          <a:prstGeom prst="rect">
            <a:avLst/>
          </a:prstGeom>
        </p:spPr>
      </p:pic>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a2go-logo-dark.png"/>
          <p:cNvPicPr>
            <a:picLocks noChangeAspect="1"/>
          </p:cNvPicPr>
          <p:nvPr/>
        </p:nvPicPr>
        <p:blipFill>
          <a:blip r:embed="rId2"/>
          <a:stretch>
            <a:fillRect/>
          </a:stretch>
        </p:blipFill>
        <p:spPr>
          <a:xfrm>
            <a:off x="10469880" y="411480"/>
            <a:ext cx="914400" cy="270785"/>
          </a:xfrm>
          <a:prstGeom prst="rect">
            <a:avLst/>
          </a:prstGeom>
        </p:spPr>
      </p:pic>
      <p:sp>
        <p:nvSpPr>
          <p:cNvPr id="3" name="TextBox 2"/>
          <p:cNvSpPr txBox="1"/>
          <p:nvPr/>
        </p:nvSpPr>
        <p:spPr>
          <a:xfrm>
            <a:off x="822960" y="457200"/>
            <a:ext cx="9144000" cy="731520"/>
          </a:xfrm>
          <a:prstGeom prst="rect">
            <a:avLst/>
          </a:prstGeom>
          <a:noFill/>
        </p:spPr>
        <p:txBody>
          <a:bodyPr wrap="square">
            <a:spAutoFit/>
          </a:bodyPr>
          <a:lstStyle/>
          <a:p>
            <a:pPr algn="l">
              <a:spcAft>
                <a:spcPts val="600"/>
              </a:spcAft>
            </a:pPr>
            <a:r>
              <a:rPr sz="2800" b="1" i="0">
                <a:solidFill>
                  <a:srgbClr val="06243F"/>
                </a:solidFill>
                <a:latin typeface="IBM Plex Serif"/>
              </a:rPr>
              <a:t>Confidentiality &amp; disclaimers</a:t>
            </a:r>
          </a:p>
        </p:txBody>
      </p:sp>
      <p:sp>
        <p:nvSpPr>
          <p:cNvPr id="4" name="TextBox 3"/>
          <p:cNvSpPr txBox="1"/>
          <p:nvPr/>
        </p:nvSpPr>
        <p:spPr>
          <a:xfrm>
            <a:off x="822960" y="1234440"/>
            <a:ext cx="10515600" cy="274320"/>
          </a:xfrm>
          <a:prstGeom prst="rect">
            <a:avLst/>
          </a:prstGeom>
          <a:noFill/>
        </p:spPr>
        <p:txBody>
          <a:bodyPr wrap="square">
            <a:spAutoFit/>
          </a:bodyPr>
          <a:lstStyle/>
          <a:p>
            <a:pPr algn="l">
              <a:spcAft>
                <a:spcPts val="600"/>
              </a:spcAft>
            </a:pPr>
            <a:r>
              <a:rPr sz="1000" b="0" i="0">
                <a:solidFill>
                  <a:srgbClr val="00707A"/>
                </a:solidFill>
                <a:latin typeface="IBM Plex Mono"/>
              </a:rPr>
              <a:t>CONFIDENTIALITY</a:t>
            </a:r>
          </a:p>
        </p:txBody>
      </p:sp>
      <p:sp>
        <p:nvSpPr>
          <p:cNvPr id="5" name="TextBox 4"/>
          <p:cNvSpPr txBox="1"/>
          <p:nvPr/>
        </p:nvSpPr>
        <p:spPr>
          <a:xfrm>
            <a:off x="822960" y="1508760"/>
            <a:ext cx="10515600" cy="685800"/>
          </a:xfrm>
          <a:prstGeom prst="rect">
            <a:avLst/>
          </a:prstGeom>
          <a:noFill/>
        </p:spPr>
        <p:txBody>
          <a:bodyPr wrap="square">
            <a:spAutoFit/>
          </a:bodyPr>
          <a:lstStyle/>
          <a:p>
            <a:pPr algn="l">
              <a:spcAft>
                <a:spcPts val="600"/>
              </a:spcAft>
            </a:pPr>
            <a:r>
              <a:rPr sz="1050" b="0" i="0">
                <a:solidFill>
                  <a:srgbClr val="3A3A3C"/>
                </a:solidFill>
                <a:latin typeface="IBM Plex Sans"/>
              </a:rPr>
              <a:t>This document contains confidential and proprietary information of Analytics2Go, Inc. ("A2go"). It is provided solely for the use of the intended recipient and may not be reproduced, distributed, or disclosed, in whole or in part, without the prior written consent of Analytics2Go, Inc.</a:t>
            </a:r>
          </a:p>
        </p:txBody>
      </p:sp>
      <p:sp>
        <p:nvSpPr>
          <p:cNvPr id="6" name="TextBox 5"/>
          <p:cNvSpPr txBox="1"/>
          <p:nvPr/>
        </p:nvSpPr>
        <p:spPr>
          <a:xfrm>
            <a:off x="822960" y="2148840"/>
            <a:ext cx="10515600" cy="274320"/>
          </a:xfrm>
          <a:prstGeom prst="rect">
            <a:avLst/>
          </a:prstGeom>
          <a:noFill/>
        </p:spPr>
        <p:txBody>
          <a:bodyPr wrap="square">
            <a:spAutoFit/>
          </a:bodyPr>
          <a:lstStyle/>
          <a:p>
            <a:pPr algn="l">
              <a:spcAft>
                <a:spcPts val="600"/>
              </a:spcAft>
            </a:pPr>
            <a:r>
              <a:rPr sz="1000" b="0" i="0">
                <a:solidFill>
                  <a:srgbClr val="00707A"/>
                </a:solidFill>
                <a:latin typeface="IBM Plex Mono"/>
              </a:rPr>
              <a:t>DISCLAIMER</a:t>
            </a:r>
          </a:p>
        </p:txBody>
      </p:sp>
      <p:sp>
        <p:nvSpPr>
          <p:cNvPr id="7" name="TextBox 6"/>
          <p:cNvSpPr txBox="1"/>
          <p:nvPr/>
        </p:nvSpPr>
        <p:spPr>
          <a:xfrm>
            <a:off x="822960" y="2423160"/>
            <a:ext cx="10515600" cy="685800"/>
          </a:xfrm>
          <a:prstGeom prst="rect">
            <a:avLst/>
          </a:prstGeom>
          <a:noFill/>
        </p:spPr>
        <p:txBody>
          <a:bodyPr wrap="square">
            <a:spAutoFit/>
          </a:bodyPr>
          <a:lstStyle/>
          <a:p>
            <a:pPr algn="l">
              <a:spcAft>
                <a:spcPts val="600"/>
              </a:spcAft>
            </a:pPr>
            <a:r>
              <a:rPr sz="1050" b="0" i="0">
                <a:solidFill>
                  <a:srgbClr val="3A3A3C"/>
                </a:solidFill>
                <a:latin typeface="IBM Plex Sans"/>
              </a:rPr>
              <a:t>This material is provided for informational purposes only. Analytics2Go, Inc. makes no representations or warranties, express or implied, as to its accuracy or completeness, and undertakes no obligation to update it. It does not constitute legal, tax, accounting, or other professional advice; recipients should consult their own advisors.</a:t>
            </a:r>
          </a:p>
        </p:txBody>
      </p:sp>
      <p:sp>
        <p:nvSpPr>
          <p:cNvPr id="8" name="TextBox 7"/>
          <p:cNvSpPr txBox="1"/>
          <p:nvPr/>
        </p:nvSpPr>
        <p:spPr>
          <a:xfrm>
            <a:off x="822960" y="3063240"/>
            <a:ext cx="10515600" cy="274320"/>
          </a:xfrm>
          <a:prstGeom prst="rect">
            <a:avLst/>
          </a:prstGeom>
          <a:noFill/>
        </p:spPr>
        <p:txBody>
          <a:bodyPr wrap="square">
            <a:spAutoFit/>
          </a:bodyPr>
          <a:lstStyle/>
          <a:p>
            <a:pPr algn="l">
              <a:spcAft>
                <a:spcPts val="600"/>
              </a:spcAft>
            </a:pPr>
            <a:r>
              <a:rPr sz="1000" b="0" i="0">
                <a:solidFill>
                  <a:srgbClr val="00707A"/>
                </a:solidFill>
                <a:latin typeface="IBM Plex Mono"/>
              </a:rPr>
              <a:t>FORWARD-LOOKING STATEMENTS</a:t>
            </a:r>
          </a:p>
        </p:txBody>
      </p:sp>
      <p:sp>
        <p:nvSpPr>
          <p:cNvPr id="9" name="TextBox 8"/>
          <p:cNvSpPr txBox="1"/>
          <p:nvPr/>
        </p:nvSpPr>
        <p:spPr>
          <a:xfrm>
            <a:off x="822960" y="3337560"/>
            <a:ext cx="10515600" cy="685800"/>
          </a:xfrm>
          <a:prstGeom prst="rect">
            <a:avLst/>
          </a:prstGeom>
          <a:noFill/>
        </p:spPr>
        <p:txBody>
          <a:bodyPr wrap="square">
            <a:spAutoFit/>
          </a:bodyPr>
          <a:lstStyle/>
          <a:p>
            <a:pPr algn="l">
              <a:spcAft>
                <a:spcPts val="600"/>
              </a:spcAft>
            </a:pPr>
            <a:r>
              <a:rPr sz="1050" b="0" i="0">
                <a:solidFill>
                  <a:srgbClr val="3A3A3C"/>
                </a:solidFill>
                <a:latin typeface="IBM Plex Sans"/>
              </a:rPr>
              <a:t>Statements regarding A2go's plans, directions, product roadmap, and intent are subject to change or withdrawal without notice at the sole discretion of Analytics2Go, Inc. Information about potential future products or capabilities is intended to outline general direction only, should not be relied upon in making a purchasing decision, and is not a commitment, promise, or legal obligation to deliver any material, code, or functionality.</a:t>
            </a:r>
          </a:p>
        </p:txBody>
      </p:sp>
      <p:sp>
        <p:nvSpPr>
          <p:cNvPr id="10" name="TextBox 9"/>
          <p:cNvSpPr txBox="1"/>
          <p:nvPr/>
        </p:nvSpPr>
        <p:spPr>
          <a:xfrm>
            <a:off x="822960" y="4114800"/>
            <a:ext cx="10515600" cy="274320"/>
          </a:xfrm>
          <a:prstGeom prst="rect">
            <a:avLst/>
          </a:prstGeom>
          <a:noFill/>
        </p:spPr>
        <p:txBody>
          <a:bodyPr wrap="square">
            <a:spAutoFit/>
          </a:bodyPr>
          <a:lstStyle/>
          <a:p>
            <a:pPr algn="l">
              <a:spcAft>
                <a:spcPts val="600"/>
              </a:spcAft>
            </a:pPr>
            <a:r>
              <a:rPr sz="1000" b="0" i="0">
                <a:solidFill>
                  <a:srgbClr val="00707A"/>
                </a:solidFill>
                <a:latin typeface="IBM Plex Mono"/>
              </a:rPr>
              <a:t>ILLUSTRATIVE RESULTS</a:t>
            </a:r>
          </a:p>
        </p:txBody>
      </p:sp>
      <p:sp>
        <p:nvSpPr>
          <p:cNvPr id="11" name="TextBox 10"/>
          <p:cNvSpPr txBox="1"/>
          <p:nvPr/>
        </p:nvSpPr>
        <p:spPr>
          <a:xfrm>
            <a:off x="822960" y="4389120"/>
            <a:ext cx="10515600" cy="685800"/>
          </a:xfrm>
          <a:prstGeom prst="rect">
            <a:avLst/>
          </a:prstGeom>
          <a:noFill/>
        </p:spPr>
        <p:txBody>
          <a:bodyPr wrap="square">
            <a:spAutoFit/>
          </a:bodyPr>
          <a:lstStyle/>
          <a:p>
            <a:pPr algn="l">
              <a:spcAft>
                <a:spcPts val="600"/>
              </a:spcAft>
            </a:pPr>
            <a:r>
              <a:rPr sz="1050" b="0" i="0">
                <a:solidFill>
                  <a:srgbClr val="3A3A3C"/>
                </a:solidFill>
                <a:latin typeface="IBM Plex Sans"/>
              </a:rPr>
              <a:t>Any examples, outcomes, or performance figures described are illustrative, reflect specific environments and conditions, and are not a guarantee of comparable results. Actual results depend on each organization's configurations, data, and operating conditions.</a:t>
            </a:r>
          </a:p>
        </p:txBody>
      </p:sp>
      <p:sp>
        <p:nvSpPr>
          <p:cNvPr id="12" name="TextBox 11"/>
          <p:cNvSpPr txBox="1"/>
          <p:nvPr/>
        </p:nvSpPr>
        <p:spPr>
          <a:xfrm>
            <a:off x="822960" y="5029200"/>
            <a:ext cx="10515600" cy="274320"/>
          </a:xfrm>
          <a:prstGeom prst="rect">
            <a:avLst/>
          </a:prstGeom>
          <a:noFill/>
        </p:spPr>
        <p:txBody>
          <a:bodyPr wrap="square">
            <a:spAutoFit/>
          </a:bodyPr>
          <a:lstStyle/>
          <a:p>
            <a:pPr algn="l">
              <a:spcAft>
                <a:spcPts val="600"/>
              </a:spcAft>
            </a:pPr>
            <a:r>
              <a:rPr sz="1000" b="0" i="0">
                <a:solidFill>
                  <a:srgbClr val="00707A"/>
                </a:solidFill>
                <a:latin typeface="IBM Plex Mono"/>
              </a:rPr>
              <a:t>COPYRIGHT &amp; TRADEMARKS</a:t>
            </a:r>
          </a:p>
        </p:txBody>
      </p:sp>
      <p:sp>
        <p:nvSpPr>
          <p:cNvPr id="13" name="TextBox 12"/>
          <p:cNvSpPr txBox="1"/>
          <p:nvPr/>
        </p:nvSpPr>
        <p:spPr>
          <a:xfrm>
            <a:off x="822960" y="5303520"/>
            <a:ext cx="10515600" cy="685800"/>
          </a:xfrm>
          <a:prstGeom prst="rect">
            <a:avLst/>
          </a:prstGeom>
          <a:noFill/>
        </p:spPr>
        <p:txBody>
          <a:bodyPr wrap="square">
            <a:spAutoFit/>
          </a:bodyPr>
          <a:lstStyle/>
          <a:p>
            <a:pPr algn="l">
              <a:spcAft>
                <a:spcPts val="600"/>
              </a:spcAft>
            </a:pPr>
            <a:r>
              <a:rPr sz="1050" b="0" i="0">
                <a:solidFill>
                  <a:srgbClr val="3A3A3C"/>
                </a:solidFill>
                <a:latin typeface="IBM Plex Sans"/>
              </a:rPr>
              <a:t>© 2026 Analytics2Go, Inc. All rights reserved.  A2go, the A2go mark, and A2go Decision Intelligence Platform (ADIP) are trademarks of Analytics2Go, Inc. SCOR® is a registered trademark of the Association for Supply Chain Management (ASCM). All other marks are the property of their respective owners.</a:t>
            </a:r>
          </a:p>
        </p:txBody>
      </p:sp>
      <p:sp>
        <p:nvSpPr>
          <p:cNvPr id="14" name="TextBox 13"/>
          <p:cNvSpPr txBox="1"/>
          <p:nvPr/>
        </p:nvSpPr>
        <p:spPr>
          <a:xfrm>
            <a:off x="822960" y="6035040"/>
            <a:ext cx="10515600" cy="365760"/>
          </a:xfrm>
          <a:prstGeom prst="rect">
            <a:avLst/>
          </a:prstGeom>
          <a:noFill/>
        </p:spPr>
        <p:txBody>
          <a:bodyPr wrap="square">
            <a:spAutoFit/>
          </a:bodyPr>
          <a:lstStyle/>
          <a:p>
            <a:pPr algn="l">
              <a:spcAft>
                <a:spcPts val="600"/>
              </a:spcAft>
            </a:pPr>
            <a:r>
              <a:rPr sz="900" b="0" i="0">
                <a:solidFill>
                  <a:srgbClr val="6E6E73"/>
                </a:solidFill>
                <a:latin typeface="IBM Plex Mono"/>
              </a:rPr>
              <a:t>All blocks ship by default — delete one only when it clearly does not apply (keep-notes: the Word template Notices page).</a:t>
            </a:r>
          </a:p>
        </p:txBody>
      </p:sp>
      <p:sp>
        <p:nvSpPr>
          <p:cNvPr id="15" name="TextBox 14"/>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6E6E73"/>
                </a:solidFill>
                <a:latin typeface="IBM Plex Mono"/>
              </a:rPr>
              <a:t>© 2026 Analytics2Go, Inc. All rights reserved. · Confidential &amp; Proprietary</a:t>
            </a:r>
          </a:p>
        </p:txBody>
      </p:sp>
      <p:sp>
        <p:nvSpPr>
          <p:cNvPr id="16" name="TextBox 15"/>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6E6E73"/>
                </a:solidFill>
                <a:latin typeface="IBM Plex Mono"/>
              </a:rPr>
              <a:t>1</a:t>
            </a:fld>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a2go-logo-dark.png"/>
          <p:cNvPicPr>
            <a:picLocks noChangeAspect="1"/>
          </p:cNvPicPr>
          <p:nvPr/>
        </p:nvPicPr>
        <p:blipFill>
          <a:blip r:embed="rId2"/>
          <a:stretch>
            <a:fillRect/>
          </a:stretch>
        </p:blipFill>
        <p:spPr>
          <a:xfrm>
            <a:off x="10469880" y="411480"/>
            <a:ext cx="914400" cy="270785"/>
          </a:xfrm>
          <a:prstGeom prst="rect">
            <a:avLst/>
          </a:prstGeom>
        </p:spPr>
      </p:pic>
      <p:sp>
        <p:nvSpPr>
          <p:cNvPr id="3" name="TextBox 2"/>
          <p:cNvSpPr txBox="1"/>
          <p:nvPr/>
        </p:nvSpPr>
        <p:spPr>
          <a:xfrm>
            <a:off x="822960" y="502920"/>
            <a:ext cx="9144000" cy="822960"/>
          </a:xfrm>
          <a:prstGeom prst="rect">
            <a:avLst/>
          </a:prstGeom>
          <a:noFill/>
        </p:spPr>
        <p:txBody>
          <a:bodyPr wrap="square">
            <a:spAutoFit/>
          </a:bodyPr>
          <a:lstStyle/>
          <a:p>
            <a:pPr algn="l">
              <a:spcAft>
                <a:spcPts val="600"/>
              </a:spcAft>
            </a:pPr>
            <a:r>
              <a:rPr sz="2800" b="1" i="0">
                <a:solidFill>
                  <a:srgbClr val="06243F"/>
                </a:solidFill>
                <a:latin typeface="IBM Plex Serif"/>
              </a:rPr>
              <a:t>Agenda</a:t>
            </a:r>
          </a:p>
        </p:txBody>
      </p:sp>
      <p:sp>
        <p:nvSpPr>
          <p:cNvPr id="4" name="TextBox 3"/>
          <p:cNvSpPr txBox="1"/>
          <p:nvPr/>
        </p:nvSpPr>
        <p:spPr>
          <a:xfrm>
            <a:off x="1097280" y="1737360"/>
            <a:ext cx="731520" cy="457200"/>
          </a:xfrm>
          <a:prstGeom prst="rect">
            <a:avLst/>
          </a:prstGeom>
          <a:noFill/>
        </p:spPr>
        <p:txBody>
          <a:bodyPr wrap="square">
            <a:spAutoFit/>
          </a:bodyPr>
          <a:lstStyle/>
          <a:p>
            <a:pPr algn="l">
              <a:spcAft>
                <a:spcPts val="600"/>
              </a:spcAft>
            </a:pPr>
            <a:r>
              <a:rPr sz="1600" b="0" i="0">
                <a:solidFill>
                  <a:srgbClr val="D2D2D7"/>
                </a:solidFill>
                <a:latin typeface="IBM Plex Mono"/>
              </a:rPr>
              <a:t>01</a:t>
            </a:r>
          </a:p>
        </p:txBody>
      </p:sp>
      <p:sp>
        <p:nvSpPr>
          <p:cNvPr id="5" name="TextBox 4"/>
          <p:cNvSpPr txBox="1"/>
          <p:nvPr/>
        </p:nvSpPr>
        <p:spPr>
          <a:xfrm>
            <a:off x="1828800" y="1719072"/>
            <a:ext cx="8686800" cy="502920"/>
          </a:xfrm>
          <a:prstGeom prst="rect">
            <a:avLst/>
          </a:prstGeom>
          <a:noFill/>
        </p:spPr>
        <p:txBody>
          <a:bodyPr wrap="square">
            <a:spAutoFit/>
          </a:bodyPr>
          <a:lstStyle/>
          <a:p>
            <a:pPr algn="l">
              <a:spcAft>
                <a:spcPts val="600"/>
              </a:spcAft>
            </a:pPr>
            <a:r>
              <a:rPr sz="1700" b="0" i="0">
                <a:solidFill>
                  <a:srgbClr val="6E6E73"/>
                </a:solidFill>
                <a:latin typeface="IBM Plex Sans"/>
              </a:rPr>
              <a:t>Where we are</a:t>
            </a:r>
          </a:p>
        </p:txBody>
      </p:sp>
      <p:sp>
        <p:nvSpPr>
          <p:cNvPr id="6" name="Rectangle 5"/>
          <p:cNvSpPr/>
          <p:nvPr/>
        </p:nvSpPr>
        <p:spPr>
          <a:xfrm>
            <a:off x="822960" y="2523744"/>
            <a:ext cx="64008" cy="566928"/>
          </a:xfrm>
          <a:prstGeom prst="rect">
            <a:avLst/>
          </a:prstGeom>
          <a:solidFill>
            <a:srgbClr val="00707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7" name="TextBox 6"/>
          <p:cNvSpPr txBox="1"/>
          <p:nvPr/>
        </p:nvSpPr>
        <p:spPr>
          <a:xfrm>
            <a:off x="1097280" y="2578608"/>
            <a:ext cx="731520" cy="457200"/>
          </a:xfrm>
          <a:prstGeom prst="rect">
            <a:avLst/>
          </a:prstGeom>
          <a:noFill/>
        </p:spPr>
        <p:txBody>
          <a:bodyPr wrap="square">
            <a:spAutoFit/>
          </a:bodyPr>
          <a:lstStyle/>
          <a:p>
            <a:pPr algn="l">
              <a:spcAft>
                <a:spcPts val="600"/>
              </a:spcAft>
            </a:pPr>
            <a:r>
              <a:rPr sz="1600" b="1" i="0">
                <a:solidFill>
                  <a:srgbClr val="00707A"/>
                </a:solidFill>
                <a:latin typeface="IBM Plex Mono"/>
              </a:rPr>
              <a:t>02</a:t>
            </a:r>
          </a:p>
        </p:txBody>
      </p:sp>
      <p:sp>
        <p:nvSpPr>
          <p:cNvPr id="8" name="TextBox 7"/>
          <p:cNvSpPr txBox="1"/>
          <p:nvPr/>
        </p:nvSpPr>
        <p:spPr>
          <a:xfrm>
            <a:off x="1828800" y="2560320"/>
            <a:ext cx="8686800" cy="502920"/>
          </a:xfrm>
          <a:prstGeom prst="rect">
            <a:avLst/>
          </a:prstGeom>
          <a:noFill/>
        </p:spPr>
        <p:txBody>
          <a:bodyPr wrap="square">
            <a:spAutoFit/>
          </a:bodyPr>
          <a:lstStyle/>
          <a:p>
            <a:pPr algn="l">
              <a:spcAft>
                <a:spcPts val="600"/>
              </a:spcAft>
            </a:pPr>
            <a:r>
              <a:rPr sz="2000" b="1" i="0">
                <a:solidFill>
                  <a:srgbClr val="1D1D1F"/>
                </a:solidFill>
                <a:latin typeface="IBM Plex Serif"/>
              </a:rPr>
              <a:t>What the signals say</a:t>
            </a:r>
          </a:p>
        </p:txBody>
      </p:sp>
      <p:sp>
        <p:nvSpPr>
          <p:cNvPr id="9" name="TextBox 8"/>
          <p:cNvSpPr txBox="1"/>
          <p:nvPr/>
        </p:nvSpPr>
        <p:spPr>
          <a:xfrm>
            <a:off x="1097280" y="3419856"/>
            <a:ext cx="731520" cy="457200"/>
          </a:xfrm>
          <a:prstGeom prst="rect">
            <a:avLst/>
          </a:prstGeom>
          <a:noFill/>
        </p:spPr>
        <p:txBody>
          <a:bodyPr wrap="square">
            <a:spAutoFit/>
          </a:bodyPr>
          <a:lstStyle/>
          <a:p>
            <a:pPr algn="l">
              <a:spcAft>
                <a:spcPts val="600"/>
              </a:spcAft>
            </a:pPr>
            <a:r>
              <a:rPr sz="1600" b="0" i="0">
                <a:solidFill>
                  <a:srgbClr val="D2D2D7"/>
                </a:solidFill>
                <a:latin typeface="IBM Plex Mono"/>
              </a:rPr>
              <a:t>03</a:t>
            </a:r>
          </a:p>
        </p:txBody>
      </p:sp>
      <p:sp>
        <p:nvSpPr>
          <p:cNvPr id="10" name="TextBox 9"/>
          <p:cNvSpPr txBox="1"/>
          <p:nvPr/>
        </p:nvSpPr>
        <p:spPr>
          <a:xfrm>
            <a:off x="1828800" y="3401568"/>
            <a:ext cx="8686800" cy="502920"/>
          </a:xfrm>
          <a:prstGeom prst="rect">
            <a:avLst/>
          </a:prstGeom>
          <a:noFill/>
        </p:spPr>
        <p:txBody>
          <a:bodyPr wrap="square">
            <a:spAutoFit/>
          </a:bodyPr>
          <a:lstStyle/>
          <a:p>
            <a:pPr algn="l">
              <a:spcAft>
                <a:spcPts val="600"/>
              </a:spcAft>
            </a:pPr>
            <a:r>
              <a:rPr sz="1700" b="0" i="0">
                <a:solidFill>
                  <a:srgbClr val="6E6E73"/>
                </a:solidFill>
                <a:latin typeface="IBM Plex Sans"/>
              </a:rPr>
              <a:t>The decision in front of us</a:t>
            </a:r>
          </a:p>
        </p:txBody>
      </p:sp>
      <p:sp>
        <p:nvSpPr>
          <p:cNvPr id="11" name="TextBox 10"/>
          <p:cNvSpPr txBox="1"/>
          <p:nvPr/>
        </p:nvSpPr>
        <p:spPr>
          <a:xfrm>
            <a:off x="1097280" y="4261104"/>
            <a:ext cx="731520" cy="457200"/>
          </a:xfrm>
          <a:prstGeom prst="rect">
            <a:avLst/>
          </a:prstGeom>
          <a:noFill/>
        </p:spPr>
        <p:txBody>
          <a:bodyPr wrap="square">
            <a:spAutoFit/>
          </a:bodyPr>
          <a:lstStyle/>
          <a:p>
            <a:pPr algn="l">
              <a:spcAft>
                <a:spcPts val="600"/>
              </a:spcAft>
            </a:pPr>
            <a:r>
              <a:rPr sz="1600" b="0" i="0">
                <a:solidFill>
                  <a:srgbClr val="D2D2D7"/>
                </a:solidFill>
                <a:latin typeface="IBM Plex Mono"/>
              </a:rPr>
              <a:t>04</a:t>
            </a:r>
          </a:p>
        </p:txBody>
      </p:sp>
      <p:sp>
        <p:nvSpPr>
          <p:cNvPr id="12" name="TextBox 11"/>
          <p:cNvSpPr txBox="1"/>
          <p:nvPr/>
        </p:nvSpPr>
        <p:spPr>
          <a:xfrm>
            <a:off x="1828800" y="4242816"/>
            <a:ext cx="8686800" cy="502920"/>
          </a:xfrm>
          <a:prstGeom prst="rect">
            <a:avLst/>
          </a:prstGeom>
          <a:noFill/>
        </p:spPr>
        <p:txBody>
          <a:bodyPr wrap="square">
            <a:spAutoFit/>
          </a:bodyPr>
          <a:lstStyle/>
          <a:p>
            <a:pPr algn="l">
              <a:spcAft>
                <a:spcPts val="600"/>
              </a:spcAft>
            </a:pPr>
            <a:r>
              <a:rPr sz="1700" b="0" i="0">
                <a:solidFill>
                  <a:srgbClr val="6E6E73"/>
                </a:solidFill>
                <a:latin typeface="IBM Plex Sans"/>
              </a:rPr>
              <a:t>What it costs, what it returns</a:t>
            </a:r>
          </a:p>
        </p:txBody>
      </p:sp>
      <p:sp>
        <p:nvSpPr>
          <p:cNvPr id="13" name="TextBox 12"/>
          <p:cNvSpPr txBox="1"/>
          <p:nvPr/>
        </p:nvSpPr>
        <p:spPr>
          <a:xfrm>
            <a:off x="1097280" y="5102352"/>
            <a:ext cx="731520" cy="457200"/>
          </a:xfrm>
          <a:prstGeom prst="rect">
            <a:avLst/>
          </a:prstGeom>
          <a:noFill/>
        </p:spPr>
        <p:txBody>
          <a:bodyPr wrap="square">
            <a:spAutoFit/>
          </a:bodyPr>
          <a:lstStyle/>
          <a:p>
            <a:pPr algn="l">
              <a:spcAft>
                <a:spcPts val="600"/>
              </a:spcAft>
            </a:pPr>
            <a:r>
              <a:rPr sz="1600" b="0" i="0">
                <a:solidFill>
                  <a:srgbClr val="D2D2D7"/>
                </a:solidFill>
                <a:latin typeface="IBM Plex Mono"/>
              </a:rPr>
              <a:t>05</a:t>
            </a:r>
          </a:p>
        </p:txBody>
      </p:sp>
      <p:sp>
        <p:nvSpPr>
          <p:cNvPr id="14" name="TextBox 13"/>
          <p:cNvSpPr txBox="1"/>
          <p:nvPr/>
        </p:nvSpPr>
        <p:spPr>
          <a:xfrm>
            <a:off x="1828800" y="5084064"/>
            <a:ext cx="8686800" cy="502920"/>
          </a:xfrm>
          <a:prstGeom prst="rect">
            <a:avLst/>
          </a:prstGeom>
          <a:noFill/>
        </p:spPr>
        <p:txBody>
          <a:bodyPr wrap="square">
            <a:spAutoFit/>
          </a:bodyPr>
          <a:lstStyle/>
          <a:p>
            <a:pPr algn="l">
              <a:spcAft>
                <a:spcPts val="600"/>
              </a:spcAft>
            </a:pPr>
            <a:r>
              <a:rPr sz="1700" b="0" i="0">
                <a:solidFill>
                  <a:srgbClr val="6E6E73"/>
                </a:solidFill>
                <a:latin typeface="IBM Plex Sans"/>
              </a:rPr>
              <a:t>Next steps &amp; owners</a:t>
            </a:r>
          </a:p>
        </p:txBody>
      </p:sp>
      <p:sp>
        <p:nvSpPr>
          <p:cNvPr id="15" name="TextBox 14"/>
          <p:cNvSpPr txBox="1"/>
          <p:nvPr/>
        </p:nvSpPr>
        <p:spPr>
          <a:xfrm>
            <a:off x="822960" y="5989320"/>
            <a:ext cx="10058400" cy="365760"/>
          </a:xfrm>
          <a:prstGeom prst="rect">
            <a:avLst/>
          </a:prstGeom>
          <a:noFill/>
        </p:spPr>
        <p:txBody>
          <a:bodyPr wrap="square">
            <a:spAutoFit/>
          </a:bodyPr>
          <a:lstStyle/>
          <a:p>
            <a:pPr algn="l">
              <a:spcAft>
                <a:spcPts val="600"/>
              </a:spcAft>
            </a:pPr>
            <a:r>
              <a:rPr sz="1100" b="0" i="0">
                <a:solidFill>
                  <a:srgbClr val="6E6E73"/>
                </a:solidFill>
                <a:latin typeface="IBM Plex Sans"/>
              </a:rPr>
              <a:t>Reuse per section: move the teal bar; everything else stays quiet.</a:t>
            </a:r>
          </a:p>
        </p:txBody>
      </p:sp>
      <p:sp>
        <p:nvSpPr>
          <p:cNvPr id="16" name="TextBox 15"/>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6E6E73"/>
                </a:solidFill>
                <a:latin typeface="IBM Plex Mono"/>
              </a:rPr>
              <a:t>© 2026 Analytics2Go, Inc. All rights reserved. · Confidential &amp; Proprietary</a:t>
            </a:r>
          </a:p>
        </p:txBody>
      </p:sp>
      <p:sp>
        <p:nvSpPr>
          <p:cNvPr id="17" name="TextBox 16"/>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6E6E73"/>
                </a:solidFill>
                <a:latin typeface="IBM Plex Mono"/>
              </a:rPr>
              <a:t>1</a:t>
            </a:fld>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a2go-logo-dark.png"/>
          <p:cNvPicPr>
            <a:picLocks noChangeAspect="1"/>
          </p:cNvPicPr>
          <p:nvPr/>
        </p:nvPicPr>
        <p:blipFill>
          <a:blip r:embed="rId2"/>
          <a:stretch>
            <a:fillRect/>
          </a:stretch>
        </p:blipFill>
        <p:spPr>
          <a:xfrm>
            <a:off x="10469880" y="411480"/>
            <a:ext cx="914400" cy="270785"/>
          </a:xfrm>
          <a:prstGeom prst="rect">
            <a:avLst/>
          </a:prstGeom>
        </p:spPr>
      </p:pic>
      <p:sp>
        <p:nvSpPr>
          <p:cNvPr id="3" name="Rectangle 2"/>
          <p:cNvSpPr/>
          <p:nvPr/>
        </p:nvSpPr>
        <p:spPr>
          <a:xfrm>
            <a:off x="822960" y="2651760"/>
            <a:ext cx="10543032" cy="22860"/>
          </a:xfrm>
          <a:prstGeom prst="rect">
            <a:avLst/>
          </a:prstGeom>
          <a:solidFill>
            <a:srgbClr val="1D1D1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Rectangle 3"/>
          <p:cNvSpPr/>
          <p:nvPr/>
        </p:nvSpPr>
        <p:spPr>
          <a:xfrm>
            <a:off x="822960" y="2715768"/>
            <a:ext cx="10543032" cy="22860"/>
          </a:xfrm>
          <a:prstGeom prst="rect">
            <a:avLst/>
          </a:prstGeom>
          <a:solidFill>
            <a:srgbClr val="1D1D1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822960" y="3017520"/>
            <a:ext cx="10515600" cy="1463040"/>
          </a:xfrm>
          <a:prstGeom prst="rect">
            <a:avLst/>
          </a:prstGeom>
          <a:noFill/>
        </p:spPr>
        <p:txBody>
          <a:bodyPr wrap="square">
            <a:spAutoFit/>
          </a:bodyPr>
          <a:lstStyle/>
          <a:p>
            <a:pPr algn="l">
              <a:spcAft>
                <a:spcPts val="600"/>
              </a:spcAft>
            </a:pPr>
            <a:r>
              <a:rPr sz="3600" b="1" i="0">
                <a:solidFill>
                  <a:srgbClr val="06243F"/>
                </a:solidFill>
                <a:latin typeface="IBM Plex Serif"/>
              </a:rPr>
              <a:t>Section title</a:t>
            </a:r>
          </a:p>
        </p:txBody>
      </p:sp>
      <p:sp>
        <p:nvSpPr>
          <p:cNvPr id="6" name="TextBox 5"/>
          <p:cNvSpPr txBox="1"/>
          <p:nvPr/>
        </p:nvSpPr>
        <p:spPr>
          <a:xfrm>
            <a:off x="822960" y="4206240"/>
            <a:ext cx="9144000" cy="457200"/>
          </a:xfrm>
          <a:prstGeom prst="rect">
            <a:avLst/>
          </a:prstGeom>
          <a:noFill/>
        </p:spPr>
        <p:txBody>
          <a:bodyPr wrap="square">
            <a:spAutoFit/>
          </a:bodyPr>
          <a:lstStyle/>
          <a:p>
            <a:pPr algn="l">
              <a:spcAft>
                <a:spcPts val="600"/>
              </a:spcAft>
            </a:pPr>
            <a:r>
              <a:rPr sz="1600" b="0" i="0">
                <a:solidFill>
                  <a:srgbClr val="6E6E73"/>
                </a:solidFill>
                <a:latin typeface="IBM Plex Sans"/>
              </a:rPr>
              <a:t>One sentence on why this section matters</a:t>
            </a:r>
          </a:p>
        </p:txBody>
      </p:sp>
      <p:sp>
        <p:nvSpPr>
          <p:cNvPr id="7" name="TextBox 6"/>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6E6E73"/>
                </a:solidFill>
                <a:latin typeface="IBM Plex Mono"/>
              </a:rPr>
              <a:t>© 2026 Analytics2Go, Inc. All rights reserved. · Confidential &amp; Proprietary</a:t>
            </a:r>
          </a:p>
        </p:txBody>
      </p:sp>
      <p:sp>
        <p:nvSpPr>
          <p:cNvPr id="8" name="TextBox 7"/>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6E6E73"/>
                </a:solidFill>
                <a:latin typeface="IBM Plex Mono"/>
              </a:rPr>
              <a:t>1</a:t>
            </a:fld>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graph-abyss.png"/>
          <p:cNvPicPr>
            <a:picLocks noChangeAspect="1"/>
          </p:cNvPicPr>
          <p:nvPr/>
        </p:nvPicPr>
        <p:blipFill>
          <a:blip r:embed="rId2"/>
          <a:stretch>
            <a:fillRect/>
          </a:stretch>
        </p:blipFill>
        <p:spPr>
          <a:xfrm>
            <a:off x="0" y="0"/>
            <a:ext cx="12191695" cy="6858000"/>
          </a:xfrm>
          <a:prstGeom prst="rect">
            <a:avLst/>
          </a:prstGeom>
        </p:spPr>
      </p:pic>
      <p:pic>
        <p:nvPicPr>
          <p:cNvPr id="3" name="Picture 2" descr="a2go-logo-light.png"/>
          <p:cNvPicPr>
            <a:picLocks noChangeAspect="1"/>
          </p:cNvPicPr>
          <p:nvPr/>
        </p:nvPicPr>
        <p:blipFill>
          <a:blip r:embed="rId3"/>
          <a:stretch>
            <a:fillRect/>
          </a:stretch>
        </p:blipFill>
        <p:spPr>
          <a:xfrm>
            <a:off x="10469880" y="411480"/>
            <a:ext cx="914400" cy="270908"/>
          </a:xfrm>
          <a:prstGeom prst="rect">
            <a:avLst/>
          </a:prstGeom>
        </p:spPr>
      </p:pic>
      <p:sp>
        <p:nvSpPr>
          <p:cNvPr id="4" name="Rectangle 3"/>
          <p:cNvSpPr/>
          <p:nvPr/>
        </p:nvSpPr>
        <p:spPr>
          <a:xfrm>
            <a:off x="822960" y="2743200"/>
            <a:ext cx="1463040" cy="54864"/>
          </a:xfrm>
          <a:prstGeom prst="rect">
            <a:avLst/>
          </a:prstGeom>
          <a:solidFill>
            <a:srgbClr val="2CB6C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822960" y="3017520"/>
            <a:ext cx="10515600" cy="1463040"/>
          </a:xfrm>
          <a:prstGeom prst="rect">
            <a:avLst/>
          </a:prstGeom>
          <a:noFill/>
        </p:spPr>
        <p:txBody>
          <a:bodyPr wrap="square">
            <a:spAutoFit/>
          </a:bodyPr>
          <a:lstStyle/>
          <a:p>
            <a:pPr algn="l">
              <a:spcAft>
                <a:spcPts val="600"/>
              </a:spcAft>
            </a:pPr>
            <a:r>
              <a:rPr sz="3600" b="1" i="0">
                <a:solidFill>
                  <a:srgbClr val="FFFFFF"/>
                </a:solidFill>
                <a:latin typeface="IBM Plex Serif"/>
              </a:rPr>
              <a:t>Section title</a:t>
            </a:r>
          </a:p>
        </p:txBody>
      </p:sp>
      <p:sp>
        <p:nvSpPr>
          <p:cNvPr id="6" name="TextBox 5"/>
          <p:cNvSpPr txBox="1"/>
          <p:nvPr/>
        </p:nvSpPr>
        <p:spPr>
          <a:xfrm>
            <a:off x="822960" y="4206240"/>
            <a:ext cx="9144000" cy="457200"/>
          </a:xfrm>
          <a:prstGeom prst="rect">
            <a:avLst/>
          </a:prstGeom>
          <a:noFill/>
        </p:spPr>
        <p:txBody>
          <a:bodyPr wrap="square">
            <a:spAutoFit/>
          </a:bodyPr>
          <a:lstStyle/>
          <a:p>
            <a:pPr algn="l">
              <a:spcAft>
                <a:spcPts val="600"/>
              </a:spcAft>
            </a:pPr>
            <a:r>
              <a:rPr sz="1600" b="0" i="0">
                <a:solidFill>
                  <a:srgbClr val="C8D6E0"/>
                </a:solidFill>
                <a:latin typeface="IBM Plex Sans"/>
              </a:rPr>
              <a:t>One sentence on why this section matters</a:t>
            </a:r>
          </a:p>
        </p:txBody>
      </p:sp>
      <p:sp>
        <p:nvSpPr>
          <p:cNvPr id="7" name="TextBox 6"/>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8CA3B3"/>
                </a:solidFill>
                <a:latin typeface="IBM Plex Mono"/>
              </a:rPr>
              <a:t>© 2026 Analytics2Go, Inc. All rights reserved. · Confidential &amp; Proprietary</a:t>
            </a:r>
          </a:p>
        </p:txBody>
      </p:sp>
      <p:sp>
        <p:nvSpPr>
          <p:cNvPr id="8" name="TextBox 7"/>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8CA3B3"/>
                </a:solidFill>
                <a:latin typeface="IBM Plex Mono"/>
              </a:rPr>
              <a:t>1</a:t>
            </a:fld>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a2go-logo-dark.png"/>
          <p:cNvPicPr>
            <a:picLocks noChangeAspect="1"/>
          </p:cNvPicPr>
          <p:nvPr/>
        </p:nvPicPr>
        <p:blipFill>
          <a:blip r:embed="rId2"/>
          <a:stretch>
            <a:fillRect/>
          </a:stretch>
        </p:blipFill>
        <p:spPr>
          <a:xfrm>
            <a:off x="10469880" y="411480"/>
            <a:ext cx="914400" cy="270785"/>
          </a:xfrm>
          <a:prstGeom prst="rect">
            <a:avLst/>
          </a:prstGeom>
        </p:spPr>
      </p:pic>
      <p:sp>
        <p:nvSpPr>
          <p:cNvPr id="3" name="TextBox 2"/>
          <p:cNvSpPr txBox="1"/>
          <p:nvPr/>
        </p:nvSpPr>
        <p:spPr>
          <a:xfrm>
            <a:off x="822960" y="502920"/>
            <a:ext cx="9144000" cy="822960"/>
          </a:xfrm>
          <a:prstGeom prst="rect">
            <a:avLst/>
          </a:prstGeom>
          <a:noFill/>
        </p:spPr>
        <p:txBody>
          <a:bodyPr wrap="square">
            <a:spAutoFit/>
          </a:bodyPr>
          <a:lstStyle/>
          <a:p>
            <a:pPr algn="l">
              <a:spcAft>
                <a:spcPts val="600"/>
              </a:spcAft>
            </a:pPr>
            <a:r>
              <a:rPr sz="2800" b="1" i="0">
                <a:solidFill>
                  <a:srgbClr val="06243F"/>
                </a:solidFill>
                <a:latin typeface="IBM Plex Serif"/>
              </a:rPr>
              <a:t>Content slide title</a:t>
            </a:r>
          </a:p>
        </p:txBody>
      </p:sp>
      <p:sp>
        <p:nvSpPr>
          <p:cNvPr id="4" name="TextBox 3"/>
          <p:cNvSpPr txBox="1"/>
          <p:nvPr/>
        </p:nvSpPr>
        <p:spPr>
          <a:xfrm>
            <a:off x="822960" y="1554480"/>
            <a:ext cx="6583680" cy="4572000"/>
          </a:xfrm>
          <a:prstGeom prst="rect">
            <a:avLst/>
          </a:prstGeom>
          <a:noFill/>
        </p:spPr>
        <p:txBody>
          <a:bodyPr wrap="square">
            <a:spAutoFit/>
          </a:bodyPr>
          <a:lstStyle/>
          <a:p>
            <a:pPr algn="l">
              <a:spcAft>
                <a:spcPts val="1000"/>
              </a:spcAft>
            </a:pPr>
            <a:r>
              <a:rPr sz="1600" b="0" i="0">
                <a:solidFill>
                  <a:srgbClr val="1D1D1F"/>
                </a:solidFill>
                <a:latin typeface="IBM Plex Sans"/>
              </a:rPr>
              <a:t>Body text in IBM Plex Sans at 16pt. Left-aligned, generous spacing, one idea per block.</a:t>
            </a:r>
          </a:p>
          <a:p>
            <a:pPr algn="l">
              <a:spcAft>
                <a:spcPts val="1000"/>
              </a:spcAft>
            </a:pPr>
            <a:r>
              <a:rPr sz="1600" b="0" i="0">
                <a:solidFill>
                  <a:srgbClr val="3A3A3C"/>
                </a:solidFill>
                <a:latin typeface="IBM Plex Sans"/>
              </a:rPr>
              <a:t>Second paragraph. Keep slides to three to five short blocks; move detail to the appendix.</a:t>
            </a:r>
          </a:p>
          <a:p>
            <a:pPr algn="l">
              <a:spcAft>
                <a:spcPts val="600"/>
              </a:spcAft>
            </a:pPr>
            <a:r>
              <a:rPr sz="1600" b="0" i="0">
                <a:solidFill>
                  <a:srgbClr val="3A3A3C"/>
                </a:solidFill>
                <a:latin typeface="IBM Plex Sans"/>
              </a:rPr>
              <a:t>Use the theme colors: teal is the accent, navy anchors, watch and breach appear only as genuine status.</a:t>
            </a:r>
          </a:p>
        </p:txBody>
      </p:sp>
      <p:sp>
        <p:nvSpPr>
          <p:cNvPr id="5" name="Rectangle 4"/>
          <p:cNvSpPr/>
          <p:nvPr/>
        </p:nvSpPr>
        <p:spPr>
          <a:xfrm>
            <a:off x="7863840" y="1554480"/>
            <a:ext cx="3474720" cy="2926080"/>
          </a:xfrm>
          <a:prstGeom prst="rect">
            <a:avLst/>
          </a:prstGeom>
          <a:solidFill>
            <a:srgbClr val="E0F0F1"/>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228600" rIns="228600" tIns="228600"/>
          <a:lstStyle/>
          <a:p>
            <a:pPr algn="l">
              <a:spcAft>
                <a:spcPts val="600"/>
              </a:spcAft>
            </a:pPr>
            <a:r>
              <a:rPr sz="1100" b="0" i="0">
                <a:solidFill>
                  <a:srgbClr val="06545B"/>
                </a:solidFill>
                <a:latin typeface="IBM Plex Mono"/>
              </a:rPr>
              <a:t>CALLOUT</a:t>
            </a:r>
          </a:p>
          <a:p>
            <a:pPr algn="l">
              <a:spcAft>
                <a:spcPts val="0"/>
              </a:spcAft>
            </a:pPr>
            <a:r>
              <a:rPr sz="4400" b="1" i="0">
                <a:solidFill>
                  <a:srgbClr val="06243F"/>
                </a:solidFill>
                <a:latin typeface="IBM Plex Serif"/>
              </a:rPr>
              <a:t>54%</a:t>
            </a:r>
          </a:p>
          <a:p>
            <a:pPr algn="l">
              <a:spcAft>
                <a:spcPts val="600"/>
              </a:spcAft>
            </a:pPr>
            <a:r>
              <a:rPr sz="1200" b="0" i="0">
                <a:solidFill>
                  <a:srgbClr val="3A3A3C"/>
                </a:solidFill>
                <a:latin typeface="IBM Plex Sans"/>
              </a:rPr>
              <a:t>headline stat with its source named</a:t>
            </a:r>
          </a:p>
        </p:txBody>
      </p:sp>
      <p:sp>
        <p:nvSpPr>
          <p:cNvPr id="6" name="TextBox 5"/>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6E6E73"/>
                </a:solidFill>
                <a:latin typeface="IBM Plex Mono"/>
              </a:rPr>
              <a:t>© 2026 Analytics2Go, Inc. All rights reserved. · Confidential &amp; Proprietary</a:t>
            </a:r>
          </a:p>
        </p:txBody>
      </p:sp>
      <p:sp>
        <p:nvSpPr>
          <p:cNvPr id="7" name="TextBox 6"/>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6E6E73"/>
                </a:solidFill>
                <a:latin typeface="IBM Plex Mono"/>
              </a:rPr>
              <a:t>1</a:t>
            </a:fld>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graph-abyss.png"/>
          <p:cNvPicPr>
            <a:picLocks noChangeAspect="1"/>
          </p:cNvPicPr>
          <p:nvPr/>
        </p:nvPicPr>
        <p:blipFill>
          <a:blip r:embed="rId2"/>
          <a:stretch>
            <a:fillRect/>
          </a:stretch>
        </p:blipFill>
        <p:spPr>
          <a:xfrm>
            <a:off x="0" y="0"/>
            <a:ext cx="12191695" cy="6858000"/>
          </a:xfrm>
          <a:prstGeom prst="rect">
            <a:avLst/>
          </a:prstGeom>
        </p:spPr>
      </p:pic>
      <p:pic>
        <p:nvPicPr>
          <p:cNvPr id="3" name="Picture 2" descr="a2go-logo-light.png"/>
          <p:cNvPicPr>
            <a:picLocks noChangeAspect="1"/>
          </p:cNvPicPr>
          <p:nvPr/>
        </p:nvPicPr>
        <p:blipFill>
          <a:blip r:embed="rId3"/>
          <a:stretch>
            <a:fillRect/>
          </a:stretch>
        </p:blipFill>
        <p:spPr>
          <a:xfrm>
            <a:off x="10469880" y="411480"/>
            <a:ext cx="914400" cy="270908"/>
          </a:xfrm>
          <a:prstGeom prst="rect">
            <a:avLst/>
          </a:prstGeom>
        </p:spPr>
      </p:pic>
      <p:sp>
        <p:nvSpPr>
          <p:cNvPr id="4" name="TextBox 3"/>
          <p:cNvSpPr txBox="1"/>
          <p:nvPr/>
        </p:nvSpPr>
        <p:spPr>
          <a:xfrm>
            <a:off x="822960" y="502920"/>
            <a:ext cx="9144000" cy="822960"/>
          </a:xfrm>
          <a:prstGeom prst="rect">
            <a:avLst/>
          </a:prstGeom>
          <a:noFill/>
        </p:spPr>
        <p:txBody>
          <a:bodyPr wrap="square">
            <a:spAutoFit/>
          </a:bodyPr>
          <a:lstStyle/>
          <a:p>
            <a:pPr algn="l">
              <a:spcAft>
                <a:spcPts val="600"/>
              </a:spcAft>
            </a:pPr>
            <a:r>
              <a:rPr sz="2800" b="1" i="0">
                <a:solidFill>
                  <a:srgbClr val="FFFFFF"/>
                </a:solidFill>
                <a:latin typeface="IBM Plex Serif"/>
              </a:rPr>
              <a:t>Content slide title</a:t>
            </a:r>
          </a:p>
        </p:txBody>
      </p:sp>
      <p:sp>
        <p:nvSpPr>
          <p:cNvPr id="5" name="TextBox 4"/>
          <p:cNvSpPr txBox="1"/>
          <p:nvPr/>
        </p:nvSpPr>
        <p:spPr>
          <a:xfrm>
            <a:off x="822960" y="1554480"/>
            <a:ext cx="6583680" cy="4572000"/>
          </a:xfrm>
          <a:prstGeom prst="rect">
            <a:avLst/>
          </a:prstGeom>
          <a:noFill/>
        </p:spPr>
        <p:txBody>
          <a:bodyPr wrap="square">
            <a:spAutoFit/>
          </a:bodyPr>
          <a:lstStyle/>
          <a:p>
            <a:pPr algn="l">
              <a:spcAft>
                <a:spcPts val="1000"/>
              </a:spcAft>
            </a:pPr>
            <a:r>
              <a:rPr sz="1600" b="0" i="0">
                <a:solidFill>
                  <a:srgbClr val="FFFFFF"/>
                </a:solidFill>
                <a:latin typeface="IBM Plex Sans"/>
              </a:rPr>
              <a:t>Body text on navy is white at 16pt; secondary text drops to the muted blue-gray.</a:t>
            </a:r>
          </a:p>
          <a:p>
            <a:pPr algn="l">
              <a:spcAft>
                <a:spcPts val="1000"/>
              </a:spcAft>
            </a:pPr>
            <a:r>
              <a:rPr sz="1600" b="0" i="0">
                <a:solidFill>
                  <a:srgbClr val="C8D6E0"/>
                </a:solidFill>
                <a:latin typeface="IBM Plex Sans"/>
              </a:rPr>
              <a:t>Keep dark slides for openings, dividers, and moments of emphasis — data-dense work reads better on light.</a:t>
            </a:r>
          </a:p>
          <a:p>
            <a:pPr algn="l">
              <a:spcAft>
                <a:spcPts val="600"/>
              </a:spcAft>
            </a:pPr>
            <a:r>
              <a:rPr sz="1600" b="0" i="0">
                <a:solidFill>
                  <a:srgbClr val="C8D6E0"/>
                </a:solidFill>
                <a:latin typeface="IBM Plex Sans"/>
              </a:rPr>
              <a:t>Emphasis on navy is a Signal fill with white text, or a Target stroke — never a navy-on-navy panel.</a:t>
            </a:r>
          </a:p>
        </p:txBody>
      </p:sp>
      <p:sp>
        <p:nvSpPr>
          <p:cNvPr id="6" name="Rectangle 5"/>
          <p:cNvSpPr/>
          <p:nvPr/>
        </p:nvSpPr>
        <p:spPr>
          <a:xfrm>
            <a:off x="7863840" y="1554480"/>
            <a:ext cx="3474720" cy="2926080"/>
          </a:xfrm>
          <a:prstGeom prst="rect">
            <a:avLst/>
          </a:prstGeom>
          <a:solidFill>
            <a:srgbClr val="00707A"/>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228600" rIns="228600" tIns="228600"/>
          <a:lstStyle/>
          <a:p>
            <a:pPr algn="l">
              <a:spcAft>
                <a:spcPts val="600"/>
              </a:spcAft>
            </a:pPr>
            <a:r>
              <a:rPr sz="1100" b="0" i="0">
                <a:solidFill>
                  <a:srgbClr val="FFFFFF"/>
                </a:solidFill>
                <a:latin typeface="IBM Plex Mono"/>
              </a:rPr>
              <a:t>CALLOUT</a:t>
            </a:r>
          </a:p>
          <a:p>
            <a:pPr algn="l">
              <a:spcAft>
                <a:spcPts val="0"/>
              </a:spcAft>
            </a:pPr>
            <a:r>
              <a:rPr sz="4400" b="1" i="0">
                <a:solidFill>
                  <a:srgbClr val="FFFFFF"/>
                </a:solidFill>
                <a:latin typeface="IBM Plex Serif"/>
              </a:rPr>
              <a:t>54%</a:t>
            </a:r>
          </a:p>
          <a:p>
            <a:pPr algn="l">
              <a:spcAft>
                <a:spcPts val="600"/>
              </a:spcAft>
            </a:pPr>
            <a:r>
              <a:rPr sz="1200" b="0" i="0">
                <a:solidFill>
                  <a:srgbClr val="FFFFFF"/>
                </a:solidFill>
                <a:latin typeface="IBM Plex Sans"/>
              </a:rPr>
              <a:t>headline stat with its source named</a:t>
            </a:r>
          </a:p>
        </p:txBody>
      </p:sp>
      <p:sp>
        <p:nvSpPr>
          <p:cNvPr id="7" name="TextBox 6"/>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8CA3B3"/>
                </a:solidFill>
                <a:latin typeface="IBM Plex Mono"/>
              </a:rPr>
              <a:t>© 2026 Analytics2Go, Inc. All rights reserved. · Confidential &amp; Proprietary</a:t>
            </a:r>
          </a:p>
        </p:txBody>
      </p:sp>
      <p:sp>
        <p:nvSpPr>
          <p:cNvPr id="8" name="TextBox 7"/>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8CA3B3"/>
                </a:solidFill>
                <a:latin typeface="IBM Plex Mono"/>
              </a:rPr>
              <a:t>1</a:t>
            </a:fld>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a2go-logo-dark.png"/>
          <p:cNvPicPr>
            <a:picLocks noChangeAspect="1"/>
          </p:cNvPicPr>
          <p:nvPr/>
        </p:nvPicPr>
        <p:blipFill>
          <a:blip r:embed="rId2"/>
          <a:stretch>
            <a:fillRect/>
          </a:stretch>
        </p:blipFill>
        <p:spPr>
          <a:xfrm>
            <a:off x="10469880" y="411480"/>
            <a:ext cx="914400" cy="270785"/>
          </a:xfrm>
          <a:prstGeom prst="rect">
            <a:avLst/>
          </a:prstGeom>
        </p:spPr>
      </p:pic>
      <p:sp>
        <p:nvSpPr>
          <p:cNvPr id="3" name="TextBox 2"/>
          <p:cNvSpPr txBox="1"/>
          <p:nvPr/>
        </p:nvSpPr>
        <p:spPr>
          <a:xfrm>
            <a:off x="822960" y="502920"/>
            <a:ext cx="9144000" cy="822960"/>
          </a:xfrm>
          <a:prstGeom prst="rect">
            <a:avLst/>
          </a:prstGeom>
          <a:noFill/>
        </p:spPr>
        <p:txBody>
          <a:bodyPr wrap="square">
            <a:spAutoFit/>
          </a:bodyPr>
          <a:lstStyle/>
          <a:p>
            <a:pPr algn="l">
              <a:spcAft>
                <a:spcPts val="600"/>
              </a:spcAft>
            </a:pPr>
            <a:r>
              <a:rPr sz="2800" b="1" i="0">
                <a:solidFill>
                  <a:srgbClr val="06243F"/>
                </a:solidFill>
                <a:latin typeface="IBM Plex Serif"/>
              </a:rPr>
              <a:t>Two-column comparison</a:t>
            </a:r>
          </a:p>
        </p:txBody>
      </p:sp>
      <p:sp>
        <p:nvSpPr>
          <p:cNvPr id="4" name="Rectangle 3"/>
          <p:cNvSpPr/>
          <p:nvPr/>
        </p:nvSpPr>
        <p:spPr>
          <a:xfrm>
            <a:off x="822960" y="1572768"/>
            <a:ext cx="5120640" cy="27432"/>
          </a:xfrm>
          <a:prstGeom prst="rect">
            <a:avLst/>
          </a:prstGeom>
          <a:solidFill>
            <a:srgbClr val="D2D2D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822960" y="1783080"/>
            <a:ext cx="5120640" cy="365760"/>
          </a:xfrm>
          <a:prstGeom prst="rect">
            <a:avLst/>
          </a:prstGeom>
          <a:noFill/>
        </p:spPr>
        <p:txBody>
          <a:bodyPr wrap="square">
            <a:spAutoFit/>
          </a:bodyPr>
          <a:lstStyle/>
          <a:p>
            <a:pPr algn="l">
              <a:spcAft>
                <a:spcPts val="600"/>
              </a:spcAft>
            </a:pPr>
            <a:r>
              <a:rPr sz="1200" b="0" i="0">
                <a:solidFill>
                  <a:srgbClr val="6E6E73"/>
                </a:solidFill>
                <a:latin typeface="IBM Plex Mono"/>
              </a:rPr>
              <a:t>BEFORE</a:t>
            </a:r>
          </a:p>
        </p:txBody>
      </p:sp>
      <p:sp>
        <p:nvSpPr>
          <p:cNvPr id="6" name="TextBox 5"/>
          <p:cNvSpPr txBox="1"/>
          <p:nvPr/>
        </p:nvSpPr>
        <p:spPr>
          <a:xfrm>
            <a:off x="822960" y="2240280"/>
            <a:ext cx="4846320" cy="3657600"/>
          </a:xfrm>
          <a:prstGeom prst="rect">
            <a:avLst/>
          </a:prstGeom>
          <a:noFill/>
        </p:spPr>
        <p:txBody>
          <a:bodyPr wrap="square">
            <a:spAutoFit/>
          </a:bodyPr>
          <a:lstStyle/>
          <a:p>
            <a:pPr algn="l">
              <a:spcAft>
                <a:spcPts val="600"/>
              </a:spcAft>
            </a:pPr>
            <a:r>
              <a:rPr sz="1500" b="0" i="0">
                <a:solidFill>
                  <a:srgbClr val="3A3A3C"/>
                </a:solidFill>
                <a:latin typeface="IBM Plex Sans"/>
              </a:rPr>
              <a:t>Column body text. Mirror the structure on both sides so the comparison reads row by row.</a:t>
            </a:r>
          </a:p>
        </p:txBody>
      </p:sp>
      <p:sp>
        <p:nvSpPr>
          <p:cNvPr id="7" name="Rectangle 6"/>
          <p:cNvSpPr/>
          <p:nvPr/>
        </p:nvSpPr>
        <p:spPr>
          <a:xfrm>
            <a:off x="6309360" y="1572768"/>
            <a:ext cx="5120640" cy="54864"/>
          </a:xfrm>
          <a:prstGeom prst="rect">
            <a:avLst/>
          </a:prstGeom>
          <a:solidFill>
            <a:srgbClr val="00707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Rectangle 7"/>
          <p:cNvSpPr/>
          <p:nvPr/>
        </p:nvSpPr>
        <p:spPr>
          <a:xfrm>
            <a:off x="6309360" y="1627632"/>
            <a:ext cx="5120640" cy="4206240"/>
          </a:xfrm>
          <a:prstGeom prst="rect">
            <a:avLst/>
          </a:prstGeom>
          <a:solidFill>
            <a:srgbClr val="E0F0F1"/>
          </a:solidFill>
          <a:ln>
            <a:noFill/>
          </a:ln>
          <a:effectLst/>
        </p:spPr>
        <p:style>
          <a:lnRef idx="1">
            <a:schemeClr val="accent1"/>
          </a:lnRef>
          <a:fillRef idx="3">
            <a:schemeClr val="accent1"/>
          </a:fillRef>
          <a:effectRef idx="2">
            <a:schemeClr val="accent1"/>
          </a:effectRef>
          <a:fontRef idx="minor">
            <a:schemeClr val="lt1"/>
          </a:fontRef>
        </p:style>
        <p:txBody>
          <a:bodyPr rtlCol="0" anchor="t" wrap="square" lIns="228600" rIns="228600" tIns="182880"/>
          <a:lstStyle/>
          <a:p>
            <a:pPr algn="l">
              <a:spcAft>
                <a:spcPts val="1000"/>
              </a:spcAft>
            </a:pPr>
            <a:r>
              <a:rPr sz="1200" b="0" i="0">
                <a:solidFill>
                  <a:srgbClr val="06545B"/>
                </a:solidFill>
                <a:latin typeface="IBM Plex Mono"/>
              </a:rPr>
              <a:t>AFTER</a:t>
            </a:r>
          </a:p>
          <a:p>
            <a:pPr algn="l">
              <a:spcAft>
                <a:spcPts val="600"/>
              </a:spcAft>
            </a:pPr>
            <a:r>
              <a:rPr sz="1500" b="0" i="0">
                <a:solidFill>
                  <a:srgbClr val="1D1D1F"/>
                </a:solidFill>
                <a:latin typeface="IBM Plex Sans"/>
              </a:rPr>
              <a:t>Column body text. The after-state carries the accent — tint card and teal stroke — so the comparison lands before a word is read.</a:t>
            </a:r>
          </a:p>
        </p:txBody>
      </p:sp>
      <p:sp>
        <p:nvSpPr>
          <p:cNvPr id="9" name="TextBox 8"/>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6E6E73"/>
                </a:solidFill>
                <a:latin typeface="IBM Plex Mono"/>
              </a:rPr>
              <a:t>© 2026 Analytics2Go, Inc. All rights reserved. · Confidential &amp; Proprietary</a:t>
            </a:r>
          </a:p>
        </p:txBody>
      </p:sp>
      <p:sp>
        <p:nvSpPr>
          <p:cNvPr id="10" name="TextBox 9"/>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6E6E73"/>
                </a:solidFill>
                <a:latin typeface="IBM Plex Mono"/>
              </a:rPr>
              <a:t>1</a:t>
            </a:fld>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graph-abyss.png"/>
          <p:cNvPicPr>
            <a:picLocks noChangeAspect="1"/>
          </p:cNvPicPr>
          <p:nvPr/>
        </p:nvPicPr>
        <p:blipFill>
          <a:blip r:embed="rId2"/>
          <a:stretch>
            <a:fillRect/>
          </a:stretch>
        </p:blipFill>
        <p:spPr>
          <a:xfrm>
            <a:off x="0" y="0"/>
            <a:ext cx="12191695" cy="6858000"/>
          </a:xfrm>
          <a:prstGeom prst="rect">
            <a:avLst/>
          </a:prstGeom>
        </p:spPr>
      </p:pic>
      <p:pic>
        <p:nvPicPr>
          <p:cNvPr id="3" name="Picture 2" descr="a2go-logo-light.png"/>
          <p:cNvPicPr>
            <a:picLocks noChangeAspect="1"/>
          </p:cNvPicPr>
          <p:nvPr/>
        </p:nvPicPr>
        <p:blipFill>
          <a:blip r:embed="rId3"/>
          <a:stretch>
            <a:fillRect/>
          </a:stretch>
        </p:blipFill>
        <p:spPr>
          <a:xfrm>
            <a:off x="10469880" y="411480"/>
            <a:ext cx="914400" cy="270908"/>
          </a:xfrm>
          <a:prstGeom prst="rect">
            <a:avLst/>
          </a:prstGeom>
        </p:spPr>
      </p:pic>
      <p:sp>
        <p:nvSpPr>
          <p:cNvPr id="4" name="TextBox 3"/>
          <p:cNvSpPr txBox="1"/>
          <p:nvPr/>
        </p:nvSpPr>
        <p:spPr>
          <a:xfrm>
            <a:off x="822960" y="502920"/>
            <a:ext cx="9144000" cy="822960"/>
          </a:xfrm>
          <a:prstGeom prst="rect">
            <a:avLst/>
          </a:prstGeom>
          <a:noFill/>
        </p:spPr>
        <p:txBody>
          <a:bodyPr wrap="square">
            <a:spAutoFit/>
          </a:bodyPr>
          <a:lstStyle/>
          <a:p>
            <a:pPr algn="l">
              <a:spcAft>
                <a:spcPts val="600"/>
              </a:spcAft>
            </a:pPr>
            <a:r>
              <a:rPr sz="2800" b="1" i="0">
                <a:solidFill>
                  <a:srgbClr val="FFFFFF"/>
                </a:solidFill>
                <a:latin typeface="IBM Plex Serif"/>
              </a:rPr>
              <a:t>Two-column comparison</a:t>
            </a:r>
          </a:p>
        </p:txBody>
      </p:sp>
      <p:sp>
        <p:nvSpPr>
          <p:cNvPr id="5" name="Rectangle 4"/>
          <p:cNvSpPr/>
          <p:nvPr/>
        </p:nvSpPr>
        <p:spPr>
          <a:xfrm>
            <a:off x="822960" y="1572768"/>
            <a:ext cx="5120640" cy="27432"/>
          </a:xfrm>
          <a:prstGeom prst="rect">
            <a:avLst/>
          </a:prstGeom>
          <a:solidFill>
            <a:srgbClr val="15579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6" name="TextBox 5"/>
          <p:cNvSpPr txBox="1"/>
          <p:nvPr/>
        </p:nvSpPr>
        <p:spPr>
          <a:xfrm>
            <a:off x="822960" y="1783080"/>
            <a:ext cx="5120640" cy="365760"/>
          </a:xfrm>
          <a:prstGeom prst="rect">
            <a:avLst/>
          </a:prstGeom>
          <a:noFill/>
        </p:spPr>
        <p:txBody>
          <a:bodyPr wrap="square">
            <a:spAutoFit/>
          </a:bodyPr>
          <a:lstStyle/>
          <a:p>
            <a:pPr algn="l">
              <a:spcAft>
                <a:spcPts val="600"/>
              </a:spcAft>
            </a:pPr>
            <a:r>
              <a:rPr sz="1200" b="0" i="0">
                <a:solidFill>
                  <a:srgbClr val="8A99A8"/>
                </a:solidFill>
                <a:latin typeface="IBM Plex Mono"/>
              </a:rPr>
              <a:t>BEFORE</a:t>
            </a:r>
          </a:p>
        </p:txBody>
      </p:sp>
      <p:sp>
        <p:nvSpPr>
          <p:cNvPr id="7" name="TextBox 6"/>
          <p:cNvSpPr txBox="1"/>
          <p:nvPr/>
        </p:nvSpPr>
        <p:spPr>
          <a:xfrm>
            <a:off x="822960" y="2240280"/>
            <a:ext cx="4846320" cy="3657600"/>
          </a:xfrm>
          <a:prstGeom prst="rect">
            <a:avLst/>
          </a:prstGeom>
          <a:noFill/>
        </p:spPr>
        <p:txBody>
          <a:bodyPr wrap="square">
            <a:spAutoFit/>
          </a:bodyPr>
          <a:lstStyle/>
          <a:p>
            <a:pPr algn="l">
              <a:spcAft>
                <a:spcPts val="600"/>
              </a:spcAft>
            </a:pPr>
            <a:r>
              <a:rPr sz="1500" b="0" i="0">
                <a:solidFill>
                  <a:srgbClr val="C8D6E0"/>
                </a:solidFill>
                <a:latin typeface="IBM Plex Sans"/>
              </a:rPr>
              <a:t>Column body text. Mirror the structure on both sides so the comparison reads row by row.</a:t>
            </a:r>
          </a:p>
        </p:txBody>
      </p:sp>
      <p:sp>
        <p:nvSpPr>
          <p:cNvPr id="8" name="Rectangle 7"/>
          <p:cNvSpPr/>
          <p:nvPr/>
        </p:nvSpPr>
        <p:spPr>
          <a:xfrm>
            <a:off x="6309360" y="1572768"/>
            <a:ext cx="5120640" cy="54864"/>
          </a:xfrm>
          <a:prstGeom prst="rect">
            <a:avLst/>
          </a:prstGeom>
          <a:solidFill>
            <a:srgbClr val="2CB6C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Rectangle 8"/>
          <p:cNvSpPr/>
          <p:nvPr/>
        </p:nvSpPr>
        <p:spPr>
          <a:xfrm>
            <a:off x="6309360" y="1627632"/>
            <a:ext cx="5120640" cy="4206240"/>
          </a:xfrm>
          <a:prstGeom prst="rect">
            <a:avLst/>
          </a:prstGeom>
          <a:solidFill>
            <a:srgbClr val="0A2F4F"/>
          </a:solidFill>
          <a:ln w="12700">
            <a:solidFill>
              <a:srgbClr val="15579E"/>
            </a:solidFill>
          </a:ln>
          <a:effectLst/>
        </p:spPr>
        <p:style>
          <a:lnRef idx="1">
            <a:schemeClr val="accent1"/>
          </a:lnRef>
          <a:fillRef idx="3">
            <a:schemeClr val="accent1"/>
          </a:fillRef>
          <a:effectRef idx="2">
            <a:schemeClr val="accent1"/>
          </a:effectRef>
          <a:fontRef idx="minor">
            <a:schemeClr val="lt1"/>
          </a:fontRef>
        </p:style>
        <p:txBody>
          <a:bodyPr rtlCol="0" anchor="t" wrap="square" lIns="228600" rIns="228600" tIns="182880"/>
          <a:lstStyle/>
          <a:p>
            <a:pPr algn="l">
              <a:spcAft>
                <a:spcPts val="1000"/>
              </a:spcAft>
            </a:pPr>
            <a:r>
              <a:rPr sz="1200" b="0" i="0">
                <a:solidFill>
                  <a:srgbClr val="2CB6C0"/>
                </a:solidFill>
                <a:latin typeface="IBM Plex Mono"/>
              </a:rPr>
              <a:t>AFTER</a:t>
            </a:r>
          </a:p>
          <a:p>
            <a:pPr algn="l">
              <a:spcAft>
                <a:spcPts val="600"/>
              </a:spcAft>
            </a:pPr>
            <a:r>
              <a:rPr sz="1500" b="0" i="0">
                <a:solidFill>
                  <a:srgbClr val="FFFFFF"/>
                </a:solidFill>
                <a:latin typeface="IBM Plex Sans"/>
              </a:rPr>
              <a:t>Column body text. The after-state carries the accent — raised card and Target stroke — so the comparison lands before a word is read.</a:t>
            </a:r>
          </a:p>
        </p:txBody>
      </p:sp>
      <p:sp>
        <p:nvSpPr>
          <p:cNvPr id="10" name="TextBox 9"/>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8CA3B3"/>
                </a:solidFill>
                <a:latin typeface="IBM Plex Mono"/>
              </a:rPr>
              <a:t>© 2026 Analytics2Go, Inc. All rights reserved. · Confidential &amp; Proprietary</a:t>
            </a:r>
          </a:p>
        </p:txBody>
      </p:sp>
      <p:sp>
        <p:nvSpPr>
          <p:cNvPr id="11" name="TextBox 10"/>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8CA3B3"/>
                </a:solidFill>
                <a:latin typeface="IBM Plex Mono"/>
              </a:rPr>
              <a:t>1</a:t>
            </a:fld>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graph-abyss.png"/>
          <p:cNvPicPr>
            <a:picLocks noChangeAspect="1"/>
          </p:cNvPicPr>
          <p:nvPr/>
        </p:nvPicPr>
        <p:blipFill>
          <a:blip r:embed="rId2"/>
          <a:stretch>
            <a:fillRect/>
          </a:stretch>
        </p:blipFill>
        <p:spPr>
          <a:xfrm>
            <a:off x="0" y="0"/>
            <a:ext cx="12191695" cy="6858000"/>
          </a:xfrm>
          <a:prstGeom prst="rect">
            <a:avLst/>
          </a:prstGeom>
        </p:spPr>
      </p:pic>
      <p:pic>
        <p:nvPicPr>
          <p:cNvPr id="3" name="Picture 2" descr="a2go-logo-light.png"/>
          <p:cNvPicPr>
            <a:picLocks noChangeAspect="1"/>
          </p:cNvPicPr>
          <p:nvPr/>
        </p:nvPicPr>
        <p:blipFill>
          <a:blip r:embed="rId3"/>
          <a:stretch>
            <a:fillRect/>
          </a:stretch>
        </p:blipFill>
        <p:spPr>
          <a:xfrm>
            <a:off x="10469880" y="411480"/>
            <a:ext cx="914400" cy="270908"/>
          </a:xfrm>
          <a:prstGeom prst="rect">
            <a:avLst/>
          </a:prstGeom>
        </p:spPr>
      </p:pic>
      <p:sp>
        <p:nvSpPr>
          <p:cNvPr id="4" name="TextBox 3"/>
          <p:cNvSpPr txBox="1"/>
          <p:nvPr/>
        </p:nvSpPr>
        <p:spPr>
          <a:xfrm>
            <a:off x="822960" y="502920"/>
            <a:ext cx="9144000" cy="822960"/>
          </a:xfrm>
          <a:prstGeom prst="rect">
            <a:avLst/>
          </a:prstGeom>
          <a:noFill/>
        </p:spPr>
        <p:txBody>
          <a:bodyPr wrap="square">
            <a:spAutoFit/>
          </a:bodyPr>
          <a:lstStyle/>
          <a:p>
            <a:pPr algn="l">
              <a:spcAft>
                <a:spcPts val="600"/>
              </a:spcAft>
            </a:pPr>
            <a:r>
              <a:rPr sz="2800" b="1" i="0">
                <a:solidFill>
                  <a:srgbClr val="FFFFFF"/>
                </a:solidFill>
                <a:latin typeface="IBM Plex Serif"/>
              </a:rPr>
              <a:t>The Sense · Decide · Act loop</a:t>
            </a:r>
          </a:p>
        </p:txBody>
      </p:sp>
      <p:sp>
        <p:nvSpPr>
          <p:cNvPr id="5" name="Rectangle 4"/>
          <p:cNvSpPr/>
          <p:nvPr/>
        </p:nvSpPr>
        <p:spPr>
          <a:xfrm>
            <a:off x="822960" y="1783080"/>
            <a:ext cx="3429000" cy="64008"/>
          </a:xfrm>
          <a:prstGeom prst="rect">
            <a:avLst/>
          </a:prstGeom>
          <a:solidFill>
            <a:srgbClr val="1F77C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6" name="Rectangle 5"/>
          <p:cNvSpPr/>
          <p:nvPr/>
        </p:nvSpPr>
        <p:spPr>
          <a:xfrm>
            <a:off x="822960" y="1847088"/>
            <a:ext cx="3429000" cy="2834640"/>
          </a:xfrm>
          <a:prstGeom prst="rect">
            <a:avLst/>
          </a:prstGeom>
          <a:solidFill>
            <a:srgbClr val="0A2F4F"/>
          </a:solidFill>
          <a:ln w="12700">
            <a:solidFill>
              <a:srgbClr val="15579E"/>
            </a:solidFill>
          </a:ln>
          <a:effectLst/>
        </p:spPr>
        <p:style>
          <a:lnRef idx="1">
            <a:schemeClr val="accent1"/>
          </a:lnRef>
          <a:fillRef idx="3">
            <a:schemeClr val="accent1"/>
          </a:fillRef>
          <a:effectRef idx="2">
            <a:schemeClr val="accent1"/>
          </a:effectRef>
          <a:fontRef idx="minor">
            <a:schemeClr val="lt1"/>
          </a:fontRef>
        </p:style>
        <p:txBody>
          <a:bodyPr rtlCol="0" anchor="ctr" wrap="square" lIns="228600" rIns="228600" tIns="274320"/>
          <a:lstStyle/>
          <a:p>
            <a:pPr algn="l">
              <a:spcAft>
                <a:spcPts val="1000"/>
              </a:spcAft>
            </a:pPr>
            <a:r>
              <a:rPr sz="1300" b="1" i="0">
                <a:solidFill>
                  <a:srgbClr val="FFFFFF"/>
                </a:solidFill>
                <a:latin typeface="IBM Plex Mono"/>
              </a:rPr>
              <a:t>SENSE</a:t>
            </a:r>
          </a:p>
          <a:p>
            <a:pPr algn="l">
              <a:spcAft>
                <a:spcPts val="600"/>
              </a:spcAft>
            </a:pPr>
            <a:r>
              <a:rPr sz="1400" b="0" i="0">
                <a:solidFill>
                  <a:srgbClr val="C8D6E0"/>
                </a:solidFill>
                <a:latin typeface="IBM Plex Sans"/>
              </a:rPr>
              <a:t>Signals from the systems that run the operation.</a:t>
            </a:r>
          </a:p>
        </p:txBody>
      </p:sp>
      <p:sp>
        <p:nvSpPr>
          <p:cNvPr id="7" name="Rectangle 6"/>
          <p:cNvSpPr/>
          <p:nvPr/>
        </p:nvSpPr>
        <p:spPr>
          <a:xfrm>
            <a:off x="4526280" y="1783080"/>
            <a:ext cx="3429000" cy="64008"/>
          </a:xfrm>
          <a:prstGeom prst="rect">
            <a:avLst/>
          </a:prstGeom>
          <a:solidFill>
            <a:srgbClr val="0A4A9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Rectangle 7"/>
          <p:cNvSpPr/>
          <p:nvPr/>
        </p:nvSpPr>
        <p:spPr>
          <a:xfrm>
            <a:off x="4526280" y="1847088"/>
            <a:ext cx="3429000" cy="2834640"/>
          </a:xfrm>
          <a:prstGeom prst="rect">
            <a:avLst/>
          </a:prstGeom>
          <a:solidFill>
            <a:srgbClr val="0A2F4F"/>
          </a:solidFill>
          <a:ln w="12700">
            <a:solidFill>
              <a:srgbClr val="15579E"/>
            </a:solidFill>
          </a:ln>
          <a:effectLst/>
        </p:spPr>
        <p:style>
          <a:lnRef idx="1">
            <a:schemeClr val="accent1"/>
          </a:lnRef>
          <a:fillRef idx="3">
            <a:schemeClr val="accent1"/>
          </a:fillRef>
          <a:effectRef idx="2">
            <a:schemeClr val="accent1"/>
          </a:effectRef>
          <a:fontRef idx="minor">
            <a:schemeClr val="lt1"/>
          </a:fontRef>
        </p:style>
        <p:txBody>
          <a:bodyPr rtlCol="0" anchor="ctr" wrap="square" lIns="228600" rIns="228600" tIns="274320"/>
          <a:lstStyle/>
          <a:p>
            <a:pPr algn="l">
              <a:spcAft>
                <a:spcPts val="1000"/>
              </a:spcAft>
            </a:pPr>
            <a:r>
              <a:rPr sz="1300" b="1" i="0">
                <a:solidFill>
                  <a:srgbClr val="FFFFFF"/>
                </a:solidFill>
                <a:latin typeface="IBM Plex Mono"/>
              </a:rPr>
              <a:t>DECIDE</a:t>
            </a:r>
          </a:p>
          <a:p>
            <a:pPr algn="l">
              <a:spcAft>
                <a:spcPts val="600"/>
              </a:spcAft>
            </a:pPr>
            <a:r>
              <a:rPr sz="1400" b="0" i="0">
                <a:solidFill>
                  <a:srgbClr val="C8D6E0"/>
                </a:solidFill>
                <a:latin typeface="IBM Plex Sans"/>
              </a:rPr>
              <a:t>Governed judgment applied at the moment of decision.</a:t>
            </a:r>
          </a:p>
        </p:txBody>
      </p:sp>
      <p:sp>
        <p:nvSpPr>
          <p:cNvPr id="9" name="Rectangle 8"/>
          <p:cNvSpPr/>
          <p:nvPr/>
        </p:nvSpPr>
        <p:spPr>
          <a:xfrm>
            <a:off x="8229600" y="1783080"/>
            <a:ext cx="3429000" cy="64008"/>
          </a:xfrm>
          <a:prstGeom prst="rect">
            <a:avLst/>
          </a:prstGeom>
          <a:solidFill>
            <a:srgbClr val="2CB6C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Rectangle 9"/>
          <p:cNvSpPr/>
          <p:nvPr/>
        </p:nvSpPr>
        <p:spPr>
          <a:xfrm>
            <a:off x="8229600" y="1847088"/>
            <a:ext cx="3429000" cy="2834640"/>
          </a:xfrm>
          <a:prstGeom prst="rect">
            <a:avLst/>
          </a:prstGeom>
          <a:solidFill>
            <a:srgbClr val="0A2F4F"/>
          </a:solidFill>
          <a:ln w="12700">
            <a:solidFill>
              <a:srgbClr val="15579E"/>
            </a:solidFill>
          </a:ln>
          <a:effectLst/>
        </p:spPr>
        <p:style>
          <a:lnRef idx="1">
            <a:schemeClr val="accent1"/>
          </a:lnRef>
          <a:fillRef idx="3">
            <a:schemeClr val="accent1"/>
          </a:fillRef>
          <a:effectRef idx="2">
            <a:schemeClr val="accent1"/>
          </a:effectRef>
          <a:fontRef idx="minor">
            <a:schemeClr val="lt1"/>
          </a:fontRef>
        </p:style>
        <p:txBody>
          <a:bodyPr rtlCol="0" anchor="ctr" wrap="square" lIns="228600" rIns="228600" tIns="274320"/>
          <a:lstStyle/>
          <a:p>
            <a:pPr algn="l">
              <a:spcAft>
                <a:spcPts val="1000"/>
              </a:spcAft>
            </a:pPr>
            <a:r>
              <a:rPr sz="1300" b="1" i="0">
                <a:solidFill>
                  <a:srgbClr val="FFFFFF"/>
                </a:solidFill>
                <a:latin typeface="IBM Plex Mono"/>
              </a:rPr>
              <a:t>ACT</a:t>
            </a:r>
          </a:p>
          <a:p>
            <a:pPr algn="l">
              <a:spcAft>
                <a:spcPts val="600"/>
              </a:spcAft>
            </a:pPr>
            <a:r>
              <a:rPr sz="1400" b="0" i="0">
                <a:solidFill>
                  <a:srgbClr val="C8D6E0"/>
                </a:solidFill>
                <a:latin typeface="IBM Plex Sans"/>
              </a:rPr>
              <a:t>Actions written back into the systems of record.</a:t>
            </a:r>
          </a:p>
        </p:txBody>
      </p:sp>
      <p:sp>
        <p:nvSpPr>
          <p:cNvPr id="11" name="TextBox 10"/>
          <p:cNvSpPr txBox="1"/>
          <p:nvPr/>
        </p:nvSpPr>
        <p:spPr>
          <a:xfrm>
            <a:off x="822960" y="5120640"/>
            <a:ext cx="10515600" cy="457200"/>
          </a:xfrm>
          <a:prstGeom prst="rect">
            <a:avLst/>
          </a:prstGeom>
          <a:noFill/>
        </p:spPr>
        <p:txBody>
          <a:bodyPr wrap="square">
            <a:spAutoFit/>
          </a:bodyPr>
          <a:lstStyle/>
          <a:p>
            <a:pPr algn="l">
              <a:spcAft>
                <a:spcPts val="600"/>
              </a:spcAft>
            </a:pPr>
            <a:r>
              <a:rPr sz="1200" b="0" i="0">
                <a:solidFill>
                  <a:srgbClr val="C8D6E0"/>
                </a:solidFill>
                <a:latin typeface="IBM Plex Sans"/>
              </a:rPr>
              <a:t>On dark surfaces the family colors appear as strokes; text stays white or muted blue-gray.</a:t>
            </a:r>
          </a:p>
        </p:txBody>
      </p:sp>
      <p:sp>
        <p:nvSpPr>
          <p:cNvPr id="12" name="TextBox 11"/>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8CA3B3"/>
                </a:solidFill>
                <a:latin typeface="IBM Plex Mono"/>
              </a:rPr>
              <a:t>© 2026 Analytics2Go, Inc. All rights reserved. · Confidential &amp; Proprietary</a:t>
            </a:r>
          </a:p>
        </p:txBody>
      </p:sp>
      <p:sp>
        <p:nvSpPr>
          <p:cNvPr id="13" name="TextBox 12"/>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8CA3B3"/>
                </a:solidFill>
                <a:latin typeface="IBM Plex Mono"/>
              </a:rPr>
              <a:t>1</a:t>
            </a:fld>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a2go-logo-dark.png"/>
          <p:cNvPicPr>
            <a:picLocks noChangeAspect="1"/>
          </p:cNvPicPr>
          <p:nvPr/>
        </p:nvPicPr>
        <p:blipFill>
          <a:blip r:embed="rId2"/>
          <a:stretch>
            <a:fillRect/>
          </a:stretch>
        </p:blipFill>
        <p:spPr>
          <a:xfrm>
            <a:off x="10469880" y="411480"/>
            <a:ext cx="914400" cy="270785"/>
          </a:xfrm>
          <a:prstGeom prst="rect">
            <a:avLst/>
          </a:prstGeom>
        </p:spPr>
      </p:pic>
      <p:sp>
        <p:nvSpPr>
          <p:cNvPr id="3" name="TextBox 2"/>
          <p:cNvSpPr txBox="1"/>
          <p:nvPr/>
        </p:nvSpPr>
        <p:spPr>
          <a:xfrm>
            <a:off x="822960" y="502920"/>
            <a:ext cx="9144000" cy="822960"/>
          </a:xfrm>
          <a:prstGeom prst="rect">
            <a:avLst/>
          </a:prstGeom>
          <a:noFill/>
        </p:spPr>
        <p:txBody>
          <a:bodyPr wrap="square">
            <a:spAutoFit/>
          </a:bodyPr>
          <a:lstStyle/>
          <a:p>
            <a:pPr algn="l">
              <a:spcAft>
                <a:spcPts val="600"/>
              </a:spcAft>
            </a:pPr>
            <a:r>
              <a:rPr sz="2800" b="1" i="0">
                <a:solidFill>
                  <a:srgbClr val="06243F"/>
                </a:solidFill>
                <a:latin typeface="IBM Plex Serif"/>
              </a:rPr>
              <a:t>The Sense · Decide · Act loop</a:t>
            </a:r>
          </a:p>
        </p:txBody>
      </p:sp>
      <p:sp>
        <p:nvSpPr>
          <p:cNvPr id="4" name="Rectangle 3"/>
          <p:cNvSpPr/>
          <p:nvPr/>
        </p:nvSpPr>
        <p:spPr>
          <a:xfrm>
            <a:off x="822960" y="1783080"/>
            <a:ext cx="3429000" cy="64008"/>
          </a:xfrm>
          <a:prstGeom prst="rect">
            <a:avLst/>
          </a:prstGeom>
          <a:solidFill>
            <a:srgbClr val="1F77C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Rectangle 4"/>
          <p:cNvSpPr/>
          <p:nvPr/>
        </p:nvSpPr>
        <p:spPr>
          <a:xfrm>
            <a:off x="822960" y="1847088"/>
            <a:ext cx="3429000" cy="2834640"/>
          </a:xfrm>
          <a:prstGeom prst="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228600" rIns="228600" tIns="274320"/>
          <a:lstStyle/>
          <a:p>
            <a:pPr algn="l">
              <a:spcAft>
                <a:spcPts val="1000"/>
              </a:spcAft>
            </a:pPr>
            <a:r>
              <a:rPr sz="1300" b="1" i="0">
                <a:solidFill>
                  <a:srgbClr val="1D1D1F"/>
                </a:solidFill>
                <a:latin typeface="IBM Plex Mono"/>
              </a:rPr>
              <a:t>SENSE</a:t>
            </a:r>
          </a:p>
          <a:p>
            <a:pPr algn="l">
              <a:spcAft>
                <a:spcPts val="600"/>
              </a:spcAft>
            </a:pPr>
            <a:r>
              <a:rPr sz="1400" b="0" i="0">
                <a:solidFill>
                  <a:srgbClr val="3A3A3C"/>
                </a:solidFill>
                <a:latin typeface="IBM Plex Sans"/>
              </a:rPr>
              <a:t>Signals from the systems that run the operation.</a:t>
            </a:r>
          </a:p>
        </p:txBody>
      </p:sp>
      <p:sp>
        <p:nvSpPr>
          <p:cNvPr id="6" name="Rectangle 5"/>
          <p:cNvSpPr/>
          <p:nvPr/>
        </p:nvSpPr>
        <p:spPr>
          <a:xfrm>
            <a:off x="4526280" y="1783080"/>
            <a:ext cx="3429000" cy="64008"/>
          </a:xfrm>
          <a:prstGeom prst="rect">
            <a:avLst/>
          </a:prstGeom>
          <a:solidFill>
            <a:srgbClr val="0A4A9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7" name="Rectangle 6"/>
          <p:cNvSpPr/>
          <p:nvPr/>
        </p:nvSpPr>
        <p:spPr>
          <a:xfrm>
            <a:off x="4526280" y="1847088"/>
            <a:ext cx="3429000" cy="2834640"/>
          </a:xfrm>
          <a:prstGeom prst="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228600" rIns="228600" tIns="274320"/>
          <a:lstStyle/>
          <a:p>
            <a:pPr algn="l">
              <a:spcAft>
                <a:spcPts val="1000"/>
              </a:spcAft>
            </a:pPr>
            <a:r>
              <a:rPr sz="1300" b="1" i="0">
                <a:solidFill>
                  <a:srgbClr val="1D1D1F"/>
                </a:solidFill>
                <a:latin typeface="IBM Plex Mono"/>
              </a:rPr>
              <a:t>DECIDE</a:t>
            </a:r>
          </a:p>
          <a:p>
            <a:pPr algn="l">
              <a:spcAft>
                <a:spcPts val="600"/>
              </a:spcAft>
            </a:pPr>
            <a:r>
              <a:rPr sz="1400" b="0" i="0">
                <a:solidFill>
                  <a:srgbClr val="3A3A3C"/>
                </a:solidFill>
                <a:latin typeface="IBM Plex Sans"/>
              </a:rPr>
              <a:t>Governed judgment applied at the moment of decision.</a:t>
            </a:r>
          </a:p>
        </p:txBody>
      </p:sp>
      <p:sp>
        <p:nvSpPr>
          <p:cNvPr id="8" name="Rectangle 7"/>
          <p:cNvSpPr/>
          <p:nvPr/>
        </p:nvSpPr>
        <p:spPr>
          <a:xfrm>
            <a:off x="8229600" y="1783080"/>
            <a:ext cx="3429000" cy="64008"/>
          </a:xfrm>
          <a:prstGeom prst="rect">
            <a:avLst/>
          </a:prstGeom>
          <a:solidFill>
            <a:srgbClr val="2CB6C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Rectangle 8"/>
          <p:cNvSpPr/>
          <p:nvPr/>
        </p:nvSpPr>
        <p:spPr>
          <a:xfrm>
            <a:off x="8229600" y="1847088"/>
            <a:ext cx="3429000" cy="2834640"/>
          </a:xfrm>
          <a:prstGeom prst="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228600" rIns="228600" tIns="274320"/>
          <a:lstStyle/>
          <a:p>
            <a:pPr algn="l">
              <a:spcAft>
                <a:spcPts val="1000"/>
              </a:spcAft>
            </a:pPr>
            <a:r>
              <a:rPr sz="1300" b="1" i="0">
                <a:solidFill>
                  <a:srgbClr val="1D1D1F"/>
                </a:solidFill>
                <a:latin typeface="IBM Plex Mono"/>
              </a:rPr>
              <a:t>ACT</a:t>
            </a:r>
          </a:p>
          <a:p>
            <a:pPr algn="l">
              <a:spcAft>
                <a:spcPts val="600"/>
              </a:spcAft>
            </a:pPr>
            <a:r>
              <a:rPr sz="1400" b="0" i="0">
                <a:solidFill>
                  <a:srgbClr val="3A3A3C"/>
                </a:solidFill>
                <a:latin typeface="IBM Plex Sans"/>
              </a:rPr>
              <a:t>Actions written back into the systems of record.</a:t>
            </a:r>
          </a:p>
        </p:txBody>
      </p:sp>
      <p:sp>
        <p:nvSpPr>
          <p:cNvPr id="10" name="TextBox 9"/>
          <p:cNvSpPr txBox="1"/>
          <p:nvPr/>
        </p:nvSpPr>
        <p:spPr>
          <a:xfrm>
            <a:off x="822960" y="5120640"/>
            <a:ext cx="10515600" cy="457200"/>
          </a:xfrm>
          <a:prstGeom prst="rect">
            <a:avLst/>
          </a:prstGeom>
          <a:noFill/>
        </p:spPr>
        <p:txBody>
          <a:bodyPr wrap="square">
            <a:spAutoFit/>
          </a:bodyPr>
          <a:lstStyle/>
          <a:p>
            <a:pPr algn="l">
              <a:spcAft>
                <a:spcPts val="600"/>
              </a:spcAft>
            </a:pPr>
            <a:r>
              <a:rPr sz="1200" b="0" i="0">
                <a:solidFill>
                  <a:srgbClr val="6E6E73"/>
                </a:solidFill>
                <a:latin typeface="IBM Plex Sans"/>
              </a:rPr>
              <a:t>On light surfaces the family colors appear as strokes; cards are paper2 with a rule border.</a:t>
            </a:r>
          </a:p>
        </p:txBody>
      </p:sp>
      <p:sp>
        <p:nvSpPr>
          <p:cNvPr id="11" name="TextBox 10"/>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6E6E73"/>
                </a:solidFill>
                <a:latin typeface="IBM Plex Mono"/>
              </a:rPr>
              <a:t>© 2026 Analytics2Go, Inc. All rights reserved. · Confidential &amp; Proprietary</a:t>
            </a:r>
          </a:p>
        </p:txBody>
      </p:sp>
      <p:sp>
        <p:nvSpPr>
          <p:cNvPr id="12" name="TextBox 11"/>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6E6E73"/>
                </a:solidFill>
                <a:latin typeface="IBM Plex Mono"/>
              </a:rPr>
              <a:t>1</a:t>
            </a:fld>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a2go-logo-dark.png"/>
          <p:cNvPicPr>
            <a:picLocks noChangeAspect="1"/>
          </p:cNvPicPr>
          <p:nvPr/>
        </p:nvPicPr>
        <p:blipFill>
          <a:blip r:embed="rId2"/>
          <a:stretch>
            <a:fillRect/>
          </a:stretch>
        </p:blipFill>
        <p:spPr>
          <a:xfrm>
            <a:off x="10469880" y="411480"/>
            <a:ext cx="914400" cy="270785"/>
          </a:xfrm>
          <a:prstGeom prst="rect">
            <a:avLst/>
          </a:prstGeom>
        </p:spPr>
      </p:pic>
      <p:sp>
        <p:nvSpPr>
          <p:cNvPr id="3" name="TextBox 2"/>
          <p:cNvSpPr txBox="1"/>
          <p:nvPr/>
        </p:nvSpPr>
        <p:spPr>
          <a:xfrm>
            <a:off x="822960" y="502920"/>
            <a:ext cx="9144000" cy="822960"/>
          </a:xfrm>
          <a:prstGeom prst="rect">
            <a:avLst/>
          </a:prstGeom>
          <a:noFill/>
        </p:spPr>
        <p:txBody>
          <a:bodyPr wrap="square">
            <a:spAutoFit/>
          </a:bodyPr>
          <a:lstStyle/>
          <a:p>
            <a:pPr algn="l">
              <a:spcAft>
                <a:spcPts val="600"/>
              </a:spcAft>
            </a:pPr>
            <a:r>
              <a:rPr sz="2800" b="1" i="0">
                <a:solidFill>
                  <a:srgbClr val="06243F"/>
                </a:solidFill>
                <a:latin typeface="IBM Plex Serif"/>
              </a:rPr>
              <a:t>Sense</a:t>
            </a:r>
          </a:p>
        </p:txBody>
      </p:sp>
      <p:sp>
        <p:nvSpPr>
          <p:cNvPr id="4" name="Rounded Rectangle 3"/>
          <p:cNvSpPr/>
          <p:nvPr/>
        </p:nvSpPr>
        <p:spPr>
          <a:xfrm>
            <a:off x="1188720" y="1737360"/>
            <a:ext cx="1691640" cy="502920"/>
          </a:xfrm>
          <a:prstGeom prst="round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100" b="0" i="0">
                <a:solidFill>
                  <a:srgbClr val="3A3A3C"/>
                </a:solidFill>
                <a:latin typeface="IBM Plex Sans"/>
              </a:rPr>
              <a:t>Order signals</a:t>
            </a:r>
          </a:p>
        </p:txBody>
      </p:sp>
      <p:cxnSp>
        <p:nvCxnSpPr>
          <p:cNvPr id="5" name="Connector 4"/>
          <p:cNvCxnSpPr/>
          <p:nvPr/>
        </p:nvCxnSpPr>
        <p:spPr>
          <a:xfrm>
            <a:off x="2880360" y="1984248"/>
            <a:ext cx="2926080" cy="1261872"/>
          </a:xfrm>
          <a:prstGeom prst="line">
            <a:avLst/>
          </a:prstGeom>
          <a:ln w="15875">
            <a:solidFill>
              <a:srgbClr val="D2D2D7"/>
            </a:solidFill>
          </a:ln>
        </p:spPr>
        <p:style>
          <a:lnRef idx="2">
            <a:schemeClr val="accent1"/>
          </a:lnRef>
          <a:fillRef idx="0">
            <a:schemeClr val="accent1"/>
          </a:fillRef>
          <a:effectRef idx="1">
            <a:schemeClr val="accent1"/>
          </a:effectRef>
          <a:fontRef idx="minor">
            <a:schemeClr val="tx1"/>
          </a:fontRef>
        </p:style>
      </p:cxnSp>
      <p:sp>
        <p:nvSpPr>
          <p:cNvPr id="6" name="Rounded Rectangle 5"/>
          <p:cNvSpPr/>
          <p:nvPr/>
        </p:nvSpPr>
        <p:spPr>
          <a:xfrm>
            <a:off x="3108960" y="1737360"/>
            <a:ext cx="1691640" cy="502920"/>
          </a:xfrm>
          <a:prstGeom prst="round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100" b="0" i="0">
                <a:solidFill>
                  <a:srgbClr val="3A3A3C"/>
                </a:solidFill>
                <a:latin typeface="IBM Plex Sans"/>
              </a:rPr>
              <a:t>Supply signals</a:t>
            </a:r>
          </a:p>
        </p:txBody>
      </p:sp>
      <p:cxnSp>
        <p:nvCxnSpPr>
          <p:cNvPr id="7" name="Connector 6"/>
          <p:cNvCxnSpPr/>
          <p:nvPr/>
        </p:nvCxnSpPr>
        <p:spPr>
          <a:xfrm>
            <a:off x="4800600" y="1984248"/>
            <a:ext cx="1005840" cy="1261872"/>
          </a:xfrm>
          <a:prstGeom prst="line">
            <a:avLst/>
          </a:prstGeom>
          <a:ln w="15875">
            <a:solidFill>
              <a:srgbClr val="D2D2D7"/>
            </a:solidFill>
          </a:ln>
        </p:spPr>
        <p:style>
          <a:lnRef idx="2">
            <a:schemeClr val="accent1"/>
          </a:lnRef>
          <a:fillRef idx="0">
            <a:schemeClr val="accent1"/>
          </a:fillRef>
          <a:effectRef idx="1">
            <a:schemeClr val="accent1"/>
          </a:effectRef>
          <a:fontRef idx="minor">
            <a:schemeClr val="tx1"/>
          </a:fontRef>
        </p:style>
      </p:cxnSp>
      <p:sp>
        <p:nvSpPr>
          <p:cNvPr id="8" name="Rounded Rectangle 7"/>
          <p:cNvSpPr/>
          <p:nvPr/>
        </p:nvSpPr>
        <p:spPr>
          <a:xfrm>
            <a:off x="1188720" y="2971800"/>
            <a:ext cx="1691640" cy="502920"/>
          </a:xfrm>
          <a:prstGeom prst="round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100" b="0" i="0">
                <a:solidFill>
                  <a:srgbClr val="3A3A3C"/>
                </a:solidFill>
                <a:latin typeface="IBM Plex Sans"/>
              </a:rPr>
              <a:t>Inventory signals</a:t>
            </a:r>
          </a:p>
        </p:txBody>
      </p:sp>
      <p:cxnSp>
        <p:nvCxnSpPr>
          <p:cNvPr id="9" name="Connector 8"/>
          <p:cNvCxnSpPr/>
          <p:nvPr/>
        </p:nvCxnSpPr>
        <p:spPr>
          <a:xfrm>
            <a:off x="2880360" y="3218688"/>
            <a:ext cx="2926080" cy="27432"/>
          </a:xfrm>
          <a:prstGeom prst="line">
            <a:avLst/>
          </a:prstGeom>
          <a:ln w="15875">
            <a:solidFill>
              <a:srgbClr val="D2D2D7"/>
            </a:solidFill>
          </a:ln>
        </p:spPr>
        <p:style>
          <a:lnRef idx="2">
            <a:schemeClr val="accent1"/>
          </a:lnRef>
          <a:fillRef idx="0">
            <a:schemeClr val="accent1"/>
          </a:fillRef>
          <a:effectRef idx="1">
            <a:schemeClr val="accent1"/>
          </a:effectRef>
          <a:fontRef idx="minor">
            <a:schemeClr val="tx1"/>
          </a:fontRef>
        </p:style>
      </p:cxnSp>
      <p:sp>
        <p:nvSpPr>
          <p:cNvPr id="10" name="Rounded Rectangle 9"/>
          <p:cNvSpPr/>
          <p:nvPr/>
        </p:nvSpPr>
        <p:spPr>
          <a:xfrm>
            <a:off x="3108960" y="2971800"/>
            <a:ext cx="1691640" cy="502920"/>
          </a:xfrm>
          <a:prstGeom prst="round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100" b="0" i="0">
                <a:solidFill>
                  <a:srgbClr val="3A3A3C"/>
                </a:solidFill>
                <a:latin typeface="IBM Plex Sans"/>
              </a:rPr>
              <a:t>Logistics signals</a:t>
            </a:r>
          </a:p>
        </p:txBody>
      </p:sp>
      <p:cxnSp>
        <p:nvCxnSpPr>
          <p:cNvPr id="11" name="Connector 10"/>
          <p:cNvCxnSpPr/>
          <p:nvPr/>
        </p:nvCxnSpPr>
        <p:spPr>
          <a:xfrm>
            <a:off x="4800600" y="3218688"/>
            <a:ext cx="1005840" cy="27432"/>
          </a:xfrm>
          <a:prstGeom prst="line">
            <a:avLst/>
          </a:prstGeom>
          <a:ln w="15875">
            <a:solidFill>
              <a:srgbClr val="D2D2D7"/>
            </a:solidFill>
          </a:ln>
        </p:spPr>
        <p:style>
          <a:lnRef idx="2">
            <a:schemeClr val="accent1"/>
          </a:lnRef>
          <a:fillRef idx="0">
            <a:schemeClr val="accent1"/>
          </a:fillRef>
          <a:effectRef idx="1">
            <a:schemeClr val="accent1"/>
          </a:effectRef>
          <a:fontRef idx="minor">
            <a:schemeClr val="tx1"/>
          </a:fontRef>
        </p:style>
      </p:cxnSp>
      <p:sp>
        <p:nvSpPr>
          <p:cNvPr id="12" name="Rounded Rectangle 11"/>
          <p:cNvSpPr/>
          <p:nvPr/>
        </p:nvSpPr>
        <p:spPr>
          <a:xfrm>
            <a:off x="1188720" y="4206240"/>
            <a:ext cx="1691640" cy="502920"/>
          </a:xfrm>
          <a:prstGeom prst="round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100" b="0" i="0">
                <a:solidFill>
                  <a:srgbClr val="3A3A3C"/>
                </a:solidFill>
                <a:latin typeface="IBM Plex Sans"/>
              </a:rPr>
              <a:t>Demand signals</a:t>
            </a:r>
          </a:p>
        </p:txBody>
      </p:sp>
      <p:cxnSp>
        <p:nvCxnSpPr>
          <p:cNvPr id="13" name="Connector 12"/>
          <p:cNvCxnSpPr/>
          <p:nvPr/>
        </p:nvCxnSpPr>
        <p:spPr>
          <a:xfrm flipV="1">
            <a:off x="2880360" y="3246120"/>
            <a:ext cx="2926080" cy="1207007"/>
          </a:xfrm>
          <a:prstGeom prst="line">
            <a:avLst/>
          </a:prstGeom>
          <a:ln w="15875">
            <a:solidFill>
              <a:srgbClr val="D2D2D7"/>
            </a:solidFill>
          </a:ln>
        </p:spPr>
        <p:style>
          <a:lnRef idx="2">
            <a:schemeClr val="accent1"/>
          </a:lnRef>
          <a:fillRef idx="0">
            <a:schemeClr val="accent1"/>
          </a:fillRef>
          <a:effectRef idx="1">
            <a:schemeClr val="accent1"/>
          </a:effectRef>
          <a:fontRef idx="minor">
            <a:schemeClr val="tx1"/>
          </a:fontRef>
        </p:style>
      </p:cxnSp>
      <p:sp>
        <p:nvSpPr>
          <p:cNvPr id="14" name="Rounded Rectangle 13"/>
          <p:cNvSpPr/>
          <p:nvPr/>
        </p:nvSpPr>
        <p:spPr>
          <a:xfrm>
            <a:off x="3108960" y="4206240"/>
            <a:ext cx="1691640" cy="502920"/>
          </a:xfrm>
          <a:prstGeom prst="round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100" b="0" i="0">
                <a:solidFill>
                  <a:srgbClr val="3A3A3C"/>
                </a:solidFill>
                <a:latin typeface="IBM Plex Sans"/>
              </a:rPr>
              <a:t>External signals</a:t>
            </a:r>
          </a:p>
        </p:txBody>
      </p:sp>
      <p:cxnSp>
        <p:nvCxnSpPr>
          <p:cNvPr id="15" name="Connector 14"/>
          <p:cNvCxnSpPr/>
          <p:nvPr/>
        </p:nvCxnSpPr>
        <p:spPr>
          <a:xfrm flipV="1">
            <a:off x="4800600" y="3246120"/>
            <a:ext cx="1005840" cy="1207007"/>
          </a:xfrm>
          <a:prstGeom prst="line">
            <a:avLst/>
          </a:prstGeom>
          <a:ln w="15875">
            <a:solidFill>
              <a:srgbClr val="D2D2D7"/>
            </a:solidFill>
          </a:ln>
        </p:spPr>
        <p:style>
          <a:lnRef idx="2">
            <a:schemeClr val="accent1"/>
          </a:lnRef>
          <a:fillRef idx="0">
            <a:schemeClr val="accent1"/>
          </a:fillRef>
          <a:effectRef idx="1">
            <a:schemeClr val="accent1"/>
          </a:effectRef>
          <a:fontRef idx="minor">
            <a:schemeClr val="tx1"/>
          </a:fontRef>
        </p:style>
      </p:cxnSp>
      <p:sp>
        <p:nvSpPr>
          <p:cNvPr id="16" name="Oval 15"/>
          <p:cNvSpPr/>
          <p:nvPr/>
        </p:nvSpPr>
        <p:spPr>
          <a:xfrm>
            <a:off x="5806440" y="2286000"/>
            <a:ext cx="1920240" cy="1920240"/>
          </a:xfrm>
          <a:prstGeom prst="ellipse">
            <a:avLst/>
          </a:prstGeom>
          <a:solidFill>
            <a:srgbClr val="1F77C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Aft>
                <a:spcPts val="600"/>
              </a:spcAft>
            </a:pPr>
            <a:r>
              <a:rPr sz="1600" b="1" i="0">
                <a:solidFill>
                  <a:srgbClr val="FFFFFF"/>
                </a:solidFill>
                <a:latin typeface="IBM Plex Mono"/>
              </a:rPr>
              <a:t>SENSE</a:t>
            </a:r>
          </a:p>
        </p:txBody>
      </p:sp>
      <p:sp>
        <p:nvSpPr>
          <p:cNvPr id="17" name="Chevron 16"/>
          <p:cNvSpPr/>
          <p:nvPr/>
        </p:nvSpPr>
        <p:spPr>
          <a:xfrm>
            <a:off x="8001000" y="3090672"/>
            <a:ext cx="457200" cy="310896"/>
          </a:xfrm>
          <a:prstGeom prst="chevron">
            <a:avLst/>
          </a:prstGeom>
          <a:solidFill>
            <a:srgbClr val="1F77C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8" name="Rounded Rectangle 17"/>
          <p:cNvSpPr/>
          <p:nvPr/>
        </p:nvSpPr>
        <p:spPr>
          <a:xfrm>
            <a:off x="8641080" y="2907792"/>
            <a:ext cx="2377440" cy="685800"/>
          </a:xfrm>
          <a:prstGeom prst="roundRect">
            <a:avLst/>
          </a:prstGeom>
          <a:no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100" b="0" i="0">
                <a:solidFill>
                  <a:srgbClr val="3A3A3C"/>
                </a:solidFill>
                <a:latin typeface="IBM Plex Sans"/>
              </a:rPr>
              <a:t>continuous telemetry,
read from your systems</a:t>
            </a:r>
          </a:p>
        </p:txBody>
      </p:sp>
      <p:sp>
        <p:nvSpPr>
          <p:cNvPr id="19" name="TextBox 18"/>
          <p:cNvSpPr txBox="1"/>
          <p:nvPr/>
        </p:nvSpPr>
        <p:spPr>
          <a:xfrm>
            <a:off x="822960" y="5852160"/>
            <a:ext cx="10515600" cy="502920"/>
          </a:xfrm>
          <a:prstGeom prst="rect">
            <a:avLst/>
          </a:prstGeom>
          <a:noFill/>
        </p:spPr>
        <p:txBody>
          <a:bodyPr wrap="square">
            <a:spAutoFit/>
          </a:bodyPr>
          <a:lstStyle/>
          <a:p>
            <a:pPr algn="l">
              <a:spcAft>
                <a:spcPts val="600"/>
              </a:spcAft>
            </a:pPr>
            <a:r>
              <a:rPr sz="1300" b="0" i="0">
                <a:solidFill>
                  <a:srgbClr val="3A3A3C"/>
                </a:solidFill>
                <a:latin typeface="IBM Plex Sans"/>
              </a:rPr>
              <a:t>Six signal families, read continuously from the systems that already run the operation — a signal is the start of a decision, not an alert.</a:t>
            </a:r>
          </a:p>
        </p:txBody>
      </p:sp>
      <p:sp>
        <p:nvSpPr>
          <p:cNvPr id="20" name="TextBox 19"/>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6E6E73"/>
                </a:solidFill>
                <a:latin typeface="IBM Plex Mono"/>
              </a:rPr>
              <a:t>© 2026 Analytics2Go, Inc. All rights reserved. · Confidential &amp; Proprietary</a:t>
            </a:r>
          </a:p>
        </p:txBody>
      </p:sp>
      <p:sp>
        <p:nvSpPr>
          <p:cNvPr id="21" name="TextBox 20"/>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6E6E73"/>
                </a:solidFill>
                <a:latin typeface="IBM Plex Mono"/>
              </a:rPr>
              <a:t>1</a:t>
            </a:fld>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a2go-logo-dark.png"/>
          <p:cNvPicPr>
            <a:picLocks noChangeAspect="1"/>
          </p:cNvPicPr>
          <p:nvPr/>
        </p:nvPicPr>
        <p:blipFill>
          <a:blip r:embed="rId2"/>
          <a:stretch>
            <a:fillRect/>
          </a:stretch>
        </p:blipFill>
        <p:spPr>
          <a:xfrm>
            <a:off x="10469880" y="411480"/>
            <a:ext cx="914400" cy="270785"/>
          </a:xfrm>
          <a:prstGeom prst="rect">
            <a:avLst/>
          </a:prstGeom>
        </p:spPr>
      </p:pic>
      <p:sp>
        <p:nvSpPr>
          <p:cNvPr id="3" name="TextBox 2"/>
          <p:cNvSpPr txBox="1"/>
          <p:nvPr/>
        </p:nvSpPr>
        <p:spPr>
          <a:xfrm>
            <a:off x="822960" y="502920"/>
            <a:ext cx="9144000" cy="822960"/>
          </a:xfrm>
          <a:prstGeom prst="rect">
            <a:avLst/>
          </a:prstGeom>
          <a:noFill/>
        </p:spPr>
        <p:txBody>
          <a:bodyPr wrap="square">
            <a:spAutoFit/>
          </a:bodyPr>
          <a:lstStyle/>
          <a:p>
            <a:pPr algn="l">
              <a:spcAft>
                <a:spcPts val="600"/>
              </a:spcAft>
            </a:pPr>
            <a:r>
              <a:rPr sz="2800" b="1" i="0">
                <a:solidFill>
                  <a:srgbClr val="06243F"/>
                </a:solidFill>
                <a:latin typeface="IBM Plex Serif"/>
              </a:rPr>
              <a:t>Decide</a:t>
            </a:r>
          </a:p>
        </p:txBody>
      </p:sp>
      <p:sp>
        <p:nvSpPr>
          <p:cNvPr id="4" name="Rounded Rectangle 3"/>
          <p:cNvSpPr/>
          <p:nvPr/>
        </p:nvSpPr>
        <p:spPr>
          <a:xfrm>
            <a:off x="868680" y="2880360"/>
            <a:ext cx="1737360" cy="548640"/>
          </a:xfrm>
          <a:prstGeom prst="roundRect">
            <a:avLst/>
          </a:prstGeom>
          <a:solidFill>
            <a:srgbClr val="1F77C4"/>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200" b="1" i="0">
                <a:solidFill>
                  <a:srgbClr val="FFFFFF"/>
                </a:solidFill>
                <a:latin typeface="IBM Plex Sans"/>
              </a:rPr>
              <a:t>signals</a:t>
            </a:r>
          </a:p>
        </p:txBody>
      </p:sp>
      <p:sp>
        <p:nvSpPr>
          <p:cNvPr id="5" name="Chevron 4"/>
          <p:cNvSpPr/>
          <p:nvPr/>
        </p:nvSpPr>
        <p:spPr>
          <a:xfrm>
            <a:off x="2743200" y="2999232"/>
            <a:ext cx="457200" cy="310896"/>
          </a:xfrm>
          <a:prstGeom prst="chevron">
            <a:avLst/>
          </a:prstGeom>
          <a:solidFill>
            <a:srgbClr val="D2D2D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6" name="Diamond 5"/>
          <p:cNvSpPr/>
          <p:nvPr/>
        </p:nvSpPr>
        <p:spPr>
          <a:xfrm>
            <a:off x="3566160" y="1965960"/>
            <a:ext cx="2651760" cy="2651760"/>
          </a:xfrm>
          <a:prstGeom prst="diamond">
            <a:avLst/>
          </a:prstGeom>
          <a:solidFill>
            <a:srgbClr val="0A4A92"/>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a:lstStyle/>
          <a:p>
            <a:pPr algn="ctr">
              <a:spcAft>
                <a:spcPts val="600"/>
              </a:spcAft>
            </a:pPr>
            <a:r>
              <a:rPr sz="1300" b="1" i="0">
                <a:solidFill>
                  <a:srgbClr val="FFFFFF"/>
                </a:solidFill>
                <a:latin typeface="IBM Plex Mono"/>
              </a:rPr>
              <a:t>JUDGMENT
LAYER</a:t>
            </a:r>
          </a:p>
        </p:txBody>
      </p:sp>
      <p:sp>
        <p:nvSpPr>
          <p:cNvPr id="7" name="Rounded Rectangle 6"/>
          <p:cNvSpPr/>
          <p:nvPr/>
        </p:nvSpPr>
        <p:spPr>
          <a:xfrm>
            <a:off x="6720840" y="1600200"/>
            <a:ext cx="2514600" cy="566928"/>
          </a:xfrm>
          <a:prstGeom prst="round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050" b="0" i="0">
                <a:solidFill>
                  <a:srgbClr val="3A3A3C"/>
                </a:solidFill>
                <a:latin typeface="IBM Plex Sans"/>
              </a:rPr>
              <a:t>constraints no system records</a:t>
            </a:r>
          </a:p>
        </p:txBody>
      </p:sp>
      <p:cxnSp>
        <p:nvCxnSpPr>
          <p:cNvPr id="8" name="Connector 7"/>
          <p:cNvCxnSpPr/>
          <p:nvPr/>
        </p:nvCxnSpPr>
        <p:spPr>
          <a:xfrm flipH="1">
            <a:off x="6035040" y="1883664"/>
            <a:ext cx="685800" cy="1408176"/>
          </a:xfrm>
          <a:prstGeom prst="line">
            <a:avLst/>
          </a:prstGeom>
          <a:ln w="15875">
            <a:solidFill>
              <a:srgbClr val="D2D2D7"/>
            </a:solidFill>
          </a:ln>
        </p:spPr>
        <p:style>
          <a:lnRef idx="2">
            <a:schemeClr val="accent1"/>
          </a:lnRef>
          <a:fillRef idx="0">
            <a:schemeClr val="accent1"/>
          </a:fillRef>
          <a:effectRef idx="1">
            <a:schemeClr val="accent1"/>
          </a:effectRef>
          <a:fontRef idx="minor">
            <a:schemeClr val="tx1"/>
          </a:fontRef>
        </p:style>
      </p:cxnSp>
      <p:sp>
        <p:nvSpPr>
          <p:cNvPr id="9" name="Rounded Rectangle 8"/>
          <p:cNvSpPr/>
          <p:nvPr/>
        </p:nvSpPr>
        <p:spPr>
          <a:xfrm>
            <a:off x="6720840" y="2441448"/>
            <a:ext cx="2514600" cy="566928"/>
          </a:xfrm>
          <a:prstGeom prst="round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050" b="0" i="0">
                <a:solidFill>
                  <a:srgbClr val="3A3A3C"/>
                </a:solidFill>
                <a:latin typeface="IBM Plex Sans"/>
              </a:rPr>
              <a:t>preferences with limits</a:t>
            </a:r>
          </a:p>
        </p:txBody>
      </p:sp>
      <p:cxnSp>
        <p:nvCxnSpPr>
          <p:cNvPr id="10" name="Connector 9"/>
          <p:cNvCxnSpPr/>
          <p:nvPr/>
        </p:nvCxnSpPr>
        <p:spPr>
          <a:xfrm flipH="1">
            <a:off x="6035040" y="2724912"/>
            <a:ext cx="685800" cy="566928"/>
          </a:xfrm>
          <a:prstGeom prst="line">
            <a:avLst/>
          </a:prstGeom>
          <a:ln w="15875">
            <a:solidFill>
              <a:srgbClr val="D2D2D7"/>
            </a:solidFill>
          </a:ln>
        </p:spPr>
        <p:style>
          <a:lnRef idx="2">
            <a:schemeClr val="accent1"/>
          </a:lnRef>
          <a:fillRef idx="0">
            <a:schemeClr val="accent1"/>
          </a:fillRef>
          <a:effectRef idx="1">
            <a:schemeClr val="accent1"/>
          </a:effectRef>
          <a:fontRef idx="minor">
            <a:schemeClr val="tx1"/>
          </a:fontRef>
        </p:style>
      </p:cxnSp>
      <p:sp>
        <p:nvSpPr>
          <p:cNvPr id="11" name="Rounded Rectangle 10"/>
          <p:cNvSpPr/>
          <p:nvPr/>
        </p:nvSpPr>
        <p:spPr>
          <a:xfrm>
            <a:off x="6720840" y="3282696"/>
            <a:ext cx="2514600" cy="566928"/>
          </a:xfrm>
          <a:prstGeom prst="round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050" b="0" i="0">
                <a:solidFill>
                  <a:srgbClr val="3A3A3C"/>
                </a:solidFill>
                <a:latin typeface="IBM Plex Sans"/>
              </a:rPr>
              <a:t>overrides + their rationale</a:t>
            </a:r>
          </a:p>
        </p:txBody>
      </p:sp>
      <p:cxnSp>
        <p:nvCxnSpPr>
          <p:cNvPr id="12" name="Connector 11"/>
          <p:cNvCxnSpPr/>
          <p:nvPr/>
        </p:nvCxnSpPr>
        <p:spPr>
          <a:xfrm flipH="1" flipV="1">
            <a:off x="6035040" y="3291840"/>
            <a:ext cx="685800" cy="274320"/>
          </a:xfrm>
          <a:prstGeom prst="line">
            <a:avLst/>
          </a:prstGeom>
          <a:ln w="15875">
            <a:solidFill>
              <a:srgbClr val="D2D2D7"/>
            </a:solidFill>
          </a:ln>
        </p:spPr>
        <p:style>
          <a:lnRef idx="2">
            <a:schemeClr val="accent1"/>
          </a:lnRef>
          <a:fillRef idx="0">
            <a:schemeClr val="accent1"/>
          </a:fillRef>
          <a:effectRef idx="1">
            <a:schemeClr val="accent1"/>
          </a:effectRef>
          <a:fontRef idx="minor">
            <a:schemeClr val="tx1"/>
          </a:fontRef>
        </p:style>
      </p:cxnSp>
      <p:sp>
        <p:nvSpPr>
          <p:cNvPr id="13" name="Rounded Rectangle 12"/>
          <p:cNvSpPr/>
          <p:nvPr/>
        </p:nvSpPr>
        <p:spPr>
          <a:xfrm>
            <a:off x="6720840" y="4123944"/>
            <a:ext cx="2514600" cy="566928"/>
          </a:xfrm>
          <a:prstGeom prst="round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050" b="0" i="0">
                <a:solidFill>
                  <a:srgbClr val="3A3A3C"/>
                </a:solidFill>
                <a:latin typeface="IBM Plex Sans"/>
              </a:rPr>
              <a:t>exceptions that became rules</a:t>
            </a:r>
          </a:p>
        </p:txBody>
      </p:sp>
      <p:cxnSp>
        <p:nvCxnSpPr>
          <p:cNvPr id="14" name="Connector 13"/>
          <p:cNvCxnSpPr/>
          <p:nvPr/>
        </p:nvCxnSpPr>
        <p:spPr>
          <a:xfrm flipH="1" flipV="1">
            <a:off x="6035040" y="3291840"/>
            <a:ext cx="685800" cy="1115567"/>
          </a:xfrm>
          <a:prstGeom prst="line">
            <a:avLst/>
          </a:prstGeom>
          <a:ln w="15875">
            <a:solidFill>
              <a:srgbClr val="D2D2D7"/>
            </a:solidFill>
          </a:ln>
        </p:spPr>
        <p:style>
          <a:lnRef idx="2">
            <a:schemeClr val="accent1"/>
          </a:lnRef>
          <a:fillRef idx="0">
            <a:schemeClr val="accent1"/>
          </a:fillRef>
          <a:effectRef idx="1">
            <a:schemeClr val="accent1"/>
          </a:effectRef>
          <a:fontRef idx="minor">
            <a:schemeClr val="tx1"/>
          </a:fontRef>
        </p:style>
      </p:cxnSp>
      <p:sp>
        <p:nvSpPr>
          <p:cNvPr id="15" name="Chevron 14"/>
          <p:cNvSpPr/>
          <p:nvPr/>
        </p:nvSpPr>
        <p:spPr>
          <a:xfrm>
            <a:off x="4206240" y="4892040"/>
            <a:ext cx="457200" cy="310896"/>
          </a:xfrm>
          <a:prstGeom prst="chevron">
            <a:avLst/>
          </a:prstGeom>
          <a:solidFill>
            <a:srgbClr val="D2D2D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6" name="Rounded Rectangle 15"/>
          <p:cNvSpPr/>
          <p:nvPr/>
        </p:nvSpPr>
        <p:spPr>
          <a:xfrm>
            <a:off x="4800600" y="4754880"/>
            <a:ext cx="3108960" cy="594360"/>
          </a:xfrm>
          <a:prstGeom prst="roundRect">
            <a:avLst/>
          </a:prstGeom>
          <a:solidFill>
            <a:srgbClr val="00707A"/>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200" b="1" i="0">
                <a:solidFill>
                  <a:srgbClr val="FFFFFF"/>
                </a:solidFill>
                <a:latin typeface="IBM Plex Sans"/>
              </a:rPr>
              <a:t>options priced → one decision</a:t>
            </a:r>
          </a:p>
        </p:txBody>
      </p:sp>
      <p:sp>
        <p:nvSpPr>
          <p:cNvPr id="17" name="TextBox 16"/>
          <p:cNvSpPr txBox="1"/>
          <p:nvPr/>
        </p:nvSpPr>
        <p:spPr>
          <a:xfrm>
            <a:off x="822960" y="5852160"/>
            <a:ext cx="10515600" cy="502920"/>
          </a:xfrm>
          <a:prstGeom prst="rect">
            <a:avLst/>
          </a:prstGeom>
          <a:noFill/>
        </p:spPr>
        <p:txBody>
          <a:bodyPr wrap="square">
            <a:spAutoFit/>
          </a:bodyPr>
          <a:lstStyle/>
          <a:p>
            <a:pPr algn="l">
              <a:spcAft>
                <a:spcPts val="600"/>
              </a:spcAft>
            </a:pPr>
            <a:r>
              <a:rPr sz="1300" b="0" i="0">
                <a:solidFill>
                  <a:srgbClr val="3A3A3C"/>
                </a:solidFill>
                <a:latin typeface="IBM Plex Sans"/>
              </a:rPr>
              <a:t>Agents reason from your data through your judgment — captured, versioned, and governed — so the recommendation reads like your best planner’s.</a:t>
            </a:r>
          </a:p>
        </p:txBody>
      </p:sp>
      <p:sp>
        <p:nvSpPr>
          <p:cNvPr id="18" name="TextBox 17"/>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6E6E73"/>
                </a:solidFill>
                <a:latin typeface="IBM Plex Mono"/>
              </a:rPr>
              <a:t>© 2026 Analytics2Go, Inc. All rights reserved. · Confidential &amp; Proprietary</a:t>
            </a:r>
          </a:p>
        </p:txBody>
      </p:sp>
      <p:sp>
        <p:nvSpPr>
          <p:cNvPr id="19" name="TextBox 18"/>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6E6E73"/>
                </a:solidFill>
                <a:latin typeface="IBM Plex Mono"/>
              </a:rPr>
              <a:t>1</a:t>
            </a:fld>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a2go-logo-dark.png"/>
          <p:cNvPicPr>
            <a:picLocks noChangeAspect="1"/>
          </p:cNvPicPr>
          <p:nvPr/>
        </p:nvPicPr>
        <p:blipFill>
          <a:blip r:embed="rId2"/>
          <a:stretch>
            <a:fillRect/>
          </a:stretch>
        </p:blipFill>
        <p:spPr>
          <a:xfrm>
            <a:off x="10469880" y="411480"/>
            <a:ext cx="914400" cy="270785"/>
          </a:xfrm>
          <a:prstGeom prst="rect">
            <a:avLst/>
          </a:prstGeom>
        </p:spPr>
      </p:pic>
      <p:sp>
        <p:nvSpPr>
          <p:cNvPr id="3" name="TextBox 2"/>
          <p:cNvSpPr txBox="1"/>
          <p:nvPr/>
        </p:nvSpPr>
        <p:spPr>
          <a:xfrm>
            <a:off x="822960" y="502920"/>
            <a:ext cx="9144000" cy="822960"/>
          </a:xfrm>
          <a:prstGeom prst="rect">
            <a:avLst/>
          </a:prstGeom>
          <a:noFill/>
        </p:spPr>
        <p:txBody>
          <a:bodyPr wrap="square">
            <a:spAutoFit/>
          </a:bodyPr>
          <a:lstStyle/>
          <a:p>
            <a:pPr algn="l">
              <a:spcAft>
                <a:spcPts val="600"/>
              </a:spcAft>
            </a:pPr>
            <a:r>
              <a:rPr sz="2800" b="1" i="0">
                <a:solidFill>
                  <a:srgbClr val="06243F"/>
                </a:solidFill>
                <a:latin typeface="IBM Plex Serif"/>
              </a:rPr>
              <a:t>Act</a:t>
            </a:r>
          </a:p>
        </p:txBody>
      </p:sp>
      <p:sp>
        <p:nvSpPr>
          <p:cNvPr id="4" name="Rounded Rectangle 3"/>
          <p:cNvSpPr/>
          <p:nvPr/>
        </p:nvSpPr>
        <p:spPr>
          <a:xfrm>
            <a:off x="868680" y="2743200"/>
            <a:ext cx="2103120" cy="640080"/>
          </a:xfrm>
          <a:prstGeom prst="roundRect">
            <a:avLst/>
          </a:prstGeom>
          <a:solidFill>
            <a:srgbClr val="00707A"/>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300" b="1" i="0">
                <a:solidFill>
                  <a:srgbClr val="FFFFFF"/>
                </a:solidFill>
                <a:latin typeface="IBM Plex Sans"/>
              </a:rPr>
              <a:t>the decision</a:t>
            </a:r>
          </a:p>
        </p:txBody>
      </p:sp>
      <p:sp>
        <p:nvSpPr>
          <p:cNvPr id="5" name="Rounded Rectangle 4"/>
          <p:cNvSpPr/>
          <p:nvPr/>
        </p:nvSpPr>
        <p:spPr>
          <a:xfrm>
            <a:off x="5577840" y="1600200"/>
            <a:ext cx="2011680" cy="566928"/>
          </a:xfrm>
          <a:prstGeom prst="roundRect">
            <a:avLst/>
          </a:prstGeom>
          <a:solidFill>
            <a:srgbClr val="0624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200" b="1" i="0">
                <a:solidFill>
                  <a:srgbClr val="FFFFFF"/>
                </a:solidFill>
                <a:latin typeface="IBM Plex Sans"/>
              </a:rPr>
              <a:t>ERP</a:t>
            </a:r>
          </a:p>
        </p:txBody>
      </p:sp>
      <p:cxnSp>
        <p:nvCxnSpPr>
          <p:cNvPr id="6" name="Connector 5"/>
          <p:cNvCxnSpPr/>
          <p:nvPr/>
        </p:nvCxnSpPr>
        <p:spPr>
          <a:xfrm flipV="1">
            <a:off x="2971800" y="1883664"/>
            <a:ext cx="2606040" cy="1179576"/>
          </a:xfrm>
          <a:prstGeom prst="line">
            <a:avLst/>
          </a:prstGeom>
          <a:ln w="15875">
            <a:solidFill>
              <a:srgbClr val="D2D2D7"/>
            </a:solidFill>
          </a:ln>
        </p:spPr>
        <p:style>
          <a:lnRef idx="2">
            <a:schemeClr val="accent1"/>
          </a:lnRef>
          <a:fillRef idx="0">
            <a:schemeClr val="accent1"/>
          </a:fillRef>
          <a:effectRef idx="1">
            <a:schemeClr val="accent1"/>
          </a:effectRef>
          <a:fontRef idx="minor">
            <a:schemeClr val="tx1"/>
          </a:fontRef>
        </p:style>
      </p:cxnSp>
      <p:sp>
        <p:nvSpPr>
          <p:cNvPr id="7" name="Rounded Rectangle 6"/>
          <p:cNvSpPr/>
          <p:nvPr/>
        </p:nvSpPr>
        <p:spPr>
          <a:xfrm>
            <a:off x="5577840" y="2468880"/>
            <a:ext cx="2011680" cy="566928"/>
          </a:xfrm>
          <a:prstGeom prst="roundRect">
            <a:avLst/>
          </a:prstGeom>
          <a:solidFill>
            <a:srgbClr val="0624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200" b="1" i="0">
                <a:solidFill>
                  <a:srgbClr val="FFFFFF"/>
                </a:solidFill>
                <a:latin typeface="IBM Plex Sans"/>
              </a:rPr>
              <a:t>WMS</a:t>
            </a:r>
          </a:p>
        </p:txBody>
      </p:sp>
      <p:cxnSp>
        <p:nvCxnSpPr>
          <p:cNvPr id="8" name="Connector 7"/>
          <p:cNvCxnSpPr/>
          <p:nvPr/>
        </p:nvCxnSpPr>
        <p:spPr>
          <a:xfrm flipV="1">
            <a:off x="2971800" y="2752344"/>
            <a:ext cx="2606040" cy="310896"/>
          </a:xfrm>
          <a:prstGeom prst="line">
            <a:avLst/>
          </a:prstGeom>
          <a:ln w="15875">
            <a:solidFill>
              <a:srgbClr val="D2D2D7"/>
            </a:solidFill>
          </a:ln>
        </p:spPr>
        <p:style>
          <a:lnRef idx="2">
            <a:schemeClr val="accent1"/>
          </a:lnRef>
          <a:fillRef idx="0">
            <a:schemeClr val="accent1"/>
          </a:fillRef>
          <a:effectRef idx="1">
            <a:schemeClr val="accent1"/>
          </a:effectRef>
          <a:fontRef idx="minor">
            <a:schemeClr val="tx1"/>
          </a:fontRef>
        </p:style>
      </p:cxnSp>
      <p:sp>
        <p:nvSpPr>
          <p:cNvPr id="9" name="Rounded Rectangle 8"/>
          <p:cNvSpPr/>
          <p:nvPr/>
        </p:nvSpPr>
        <p:spPr>
          <a:xfrm>
            <a:off x="5577840" y="3337560"/>
            <a:ext cx="2011680" cy="566928"/>
          </a:xfrm>
          <a:prstGeom prst="roundRect">
            <a:avLst/>
          </a:prstGeom>
          <a:solidFill>
            <a:srgbClr val="0624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200" b="1" i="0">
                <a:solidFill>
                  <a:srgbClr val="FFFFFF"/>
                </a:solidFill>
                <a:latin typeface="IBM Plex Sans"/>
              </a:rPr>
              <a:t>TMS</a:t>
            </a:r>
          </a:p>
        </p:txBody>
      </p:sp>
      <p:cxnSp>
        <p:nvCxnSpPr>
          <p:cNvPr id="10" name="Connector 9"/>
          <p:cNvCxnSpPr/>
          <p:nvPr/>
        </p:nvCxnSpPr>
        <p:spPr>
          <a:xfrm>
            <a:off x="2971800" y="3063240"/>
            <a:ext cx="2606040" cy="557784"/>
          </a:xfrm>
          <a:prstGeom prst="line">
            <a:avLst/>
          </a:prstGeom>
          <a:ln w="15875">
            <a:solidFill>
              <a:srgbClr val="D2D2D7"/>
            </a:solidFill>
          </a:ln>
        </p:spPr>
        <p:style>
          <a:lnRef idx="2">
            <a:schemeClr val="accent1"/>
          </a:lnRef>
          <a:fillRef idx="0">
            <a:schemeClr val="accent1"/>
          </a:fillRef>
          <a:effectRef idx="1">
            <a:schemeClr val="accent1"/>
          </a:effectRef>
          <a:fontRef idx="minor">
            <a:schemeClr val="tx1"/>
          </a:fontRef>
        </p:style>
      </p:cxnSp>
      <p:sp>
        <p:nvSpPr>
          <p:cNvPr id="11" name="Rounded Rectangle 10"/>
          <p:cNvSpPr/>
          <p:nvPr/>
        </p:nvSpPr>
        <p:spPr>
          <a:xfrm>
            <a:off x="5577840" y="4206240"/>
            <a:ext cx="2011680" cy="566928"/>
          </a:xfrm>
          <a:prstGeom prst="roundRect">
            <a:avLst/>
          </a:prstGeom>
          <a:solidFill>
            <a:srgbClr val="0624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200" b="1" i="0">
                <a:solidFill>
                  <a:srgbClr val="FFFFFF"/>
                </a:solidFill>
                <a:latin typeface="IBM Plex Sans"/>
              </a:rPr>
              <a:t>Planning</a:t>
            </a:r>
          </a:p>
        </p:txBody>
      </p:sp>
      <p:cxnSp>
        <p:nvCxnSpPr>
          <p:cNvPr id="12" name="Connector 11"/>
          <p:cNvCxnSpPr/>
          <p:nvPr/>
        </p:nvCxnSpPr>
        <p:spPr>
          <a:xfrm>
            <a:off x="2971800" y="3063240"/>
            <a:ext cx="2606040" cy="1426463"/>
          </a:xfrm>
          <a:prstGeom prst="line">
            <a:avLst/>
          </a:prstGeom>
          <a:ln w="15875">
            <a:solidFill>
              <a:srgbClr val="D2D2D7"/>
            </a:solidFill>
          </a:ln>
        </p:spPr>
        <p:style>
          <a:lnRef idx="2">
            <a:schemeClr val="accent1"/>
          </a:lnRef>
          <a:fillRef idx="0">
            <a:schemeClr val="accent1"/>
          </a:fillRef>
          <a:effectRef idx="1">
            <a:schemeClr val="accent1"/>
          </a:effectRef>
          <a:fontRef idx="minor">
            <a:schemeClr val="tx1"/>
          </a:fontRef>
        </p:style>
      </p:cxnSp>
      <p:sp>
        <p:nvSpPr>
          <p:cNvPr id="13" name="TextBox 12"/>
          <p:cNvSpPr txBox="1"/>
          <p:nvPr/>
        </p:nvSpPr>
        <p:spPr>
          <a:xfrm>
            <a:off x="7863840" y="2651760"/>
            <a:ext cx="3108960" cy="822960"/>
          </a:xfrm>
          <a:prstGeom prst="rect">
            <a:avLst/>
          </a:prstGeom>
          <a:noFill/>
        </p:spPr>
        <p:txBody>
          <a:bodyPr wrap="square">
            <a:spAutoFit/>
          </a:bodyPr>
          <a:lstStyle/>
          <a:p>
            <a:pPr algn="l">
              <a:spcAft>
                <a:spcPts val="200"/>
              </a:spcAft>
            </a:pPr>
            <a:r>
              <a:rPr sz="1200" b="1" i="0">
                <a:solidFill>
                  <a:srgbClr val="06545B"/>
                </a:solidFill>
                <a:latin typeface="IBM Plex Mono"/>
              </a:rPr>
              <a:t>WRITE-BACK</a:t>
            </a:r>
          </a:p>
          <a:p>
            <a:pPr algn="l">
              <a:spcAft>
                <a:spcPts val="600"/>
              </a:spcAft>
            </a:pPr>
            <a:r>
              <a:rPr sz="1100" b="0" i="0">
                <a:solidFill>
                  <a:srgbClr val="3A3A3C"/>
                </a:solidFill>
                <a:latin typeface="IBM Plex Sans"/>
              </a:rPr>
              <a:t>committed to the system of record — where operations actually run</a:t>
            </a:r>
          </a:p>
        </p:txBody>
      </p:sp>
      <p:sp>
        <p:nvSpPr>
          <p:cNvPr id="14" name="Rounded Rectangle 13"/>
          <p:cNvSpPr/>
          <p:nvPr/>
        </p:nvSpPr>
        <p:spPr>
          <a:xfrm>
            <a:off x="1828800" y="5074920"/>
            <a:ext cx="1874519" cy="457200"/>
          </a:xfrm>
          <a:prstGeom prst="round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100" b="1" i="0">
                <a:solidFill>
                  <a:srgbClr val="06545B"/>
                </a:solidFill>
                <a:latin typeface="IBM Plex Sans"/>
              </a:rPr>
              <a:t>proposed</a:t>
            </a:r>
          </a:p>
        </p:txBody>
      </p:sp>
      <p:sp>
        <p:nvSpPr>
          <p:cNvPr id="15" name="Rounded Rectangle 14"/>
          <p:cNvSpPr/>
          <p:nvPr/>
        </p:nvSpPr>
        <p:spPr>
          <a:xfrm>
            <a:off x="3931920" y="5074920"/>
            <a:ext cx="1874519" cy="457200"/>
          </a:xfrm>
          <a:prstGeom prst="round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100" b="1" i="0">
                <a:solidFill>
                  <a:srgbClr val="06545B"/>
                </a:solidFill>
                <a:latin typeface="IBM Plex Sans"/>
              </a:rPr>
              <a:t>approved</a:t>
            </a:r>
          </a:p>
        </p:txBody>
      </p:sp>
      <p:sp>
        <p:nvSpPr>
          <p:cNvPr id="16" name="Chevron 15"/>
          <p:cNvSpPr/>
          <p:nvPr/>
        </p:nvSpPr>
        <p:spPr>
          <a:xfrm>
            <a:off x="3584448" y="5148072"/>
            <a:ext cx="310896" cy="274320"/>
          </a:xfrm>
          <a:prstGeom prst="chevron">
            <a:avLst/>
          </a:prstGeom>
          <a:solidFill>
            <a:srgbClr val="D2D2D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7" name="Rounded Rectangle 16"/>
          <p:cNvSpPr/>
          <p:nvPr/>
        </p:nvSpPr>
        <p:spPr>
          <a:xfrm>
            <a:off x="6035040" y="5074920"/>
            <a:ext cx="1874519" cy="457200"/>
          </a:xfrm>
          <a:prstGeom prst="round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100" b="1" i="0">
                <a:solidFill>
                  <a:srgbClr val="06545B"/>
                </a:solidFill>
                <a:latin typeface="IBM Plex Sans"/>
              </a:rPr>
              <a:t>logged</a:t>
            </a:r>
          </a:p>
        </p:txBody>
      </p:sp>
      <p:sp>
        <p:nvSpPr>
          <p:cNvPr id="18" name="Chevron 17"/>
          <p:cNvSpPr/>
          <p:nvPr/>
        </p:nvSpPr>
        <p:spPr>
          <a:xfrm>
            <a:off x="5687568" y="5148072"/>
            <a:ext cx="310896" cy="274320"/>
          </a:xfrm>
          <a:prstGeom prst="chevron">
            <a:avLst/>
          </a:prstGeom>
          <a:solidFill>
            <a:srgbClr val="D2D2D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9" name="Rounded Rectangle 18"/>
          <p:cNvSpPr/>
          <p:nvPr/>
        </p:nvSpPr>
        <p:spPr>
          <a:xfrm>
            <a:off x="8138159" y="5074920"/>
            <a:ext cx="1874519" cy="457200"/>
          </a:xfrm>
          <a:prstGeom prst="round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100" b="1" i="0">
                <a:solidFill>
                  <a:srgbClr val="06545B"/>
                </a:solidFill>
                <a:latin typeface="IBM Plex Sans"/>
              </a:rPr>
              <a:t>reversible</a:t>
            </a:r>
          </a:p>
        </p:txBody>
      </p:sp>
      <p:sp>
        <p:nvSpPr>
          <p:cNvPr id="20" name="Chevron 19"/>
          <p:cNvSpPr/>
          <p:nvPr/>
        </p:nvSpPr>
        <p:spPr>
          <a:xfrm>
            <a:off x="7790688" y="5148072"/>
            <a:ext cx="310896" cy="274320"/>
          </a:xfrm>
          <a:prstGeom prst="chevron">
            <a:avLst/>
          </a:prstGeom>
          <a:solidFill>
            <a:srgbClr val="D2D2D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1" name="Rectangle 20"/>
          <p:cNvSpPr/>
          <p:nvPr/>
        </p:nvSpPr>
        <p:spPr>
          <a:xfrm>
            <a:off x="1828800" y="4956048"/>
            <a:ext cx="6583680" cy="45720"/>
          </a:xfrm>
          <a:prstGeom prst="rect">
            <a:avLst/>
          </a:prstGeom>
          <a:solidFill>
            <a:srgbClr val="2CB6C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2" name="TextBox 21"/>
          <p:cNvSpPr txBox="1"/>
          <p:nvPr/>
        </p:nvSpPr>
        <p:spPr>
          <a:xfrm>
            <a:off x="822960" y="5852160"/>
            <a:ext cx="10515600" cy="502920"/>
          </a:xfrm>
          <a:prstGeom prst="rect">
            <a:avLst/>
          </a:prstGeom>
          <a:noFill/>
        </p:spPr>
        <p:txBody>
          <a:bodyPr wrap="square">
            <a:spAutoFit/>
          </a:bodyPr>
          <a:lstStyle/>
          <a:p>
            <a:pPr algn="l">
              <a:spcAft>
                <a:spcPts val="600"/>
              </a:spcAft>
            </a:pPr>
            <a:r>
              <a:rPr sz="1300" b="0" i="0">
                <a:solidFill>
                  <a:srgbClr val="3A3A3C"/>
                </a:solidFill>
                <a:latin typeface="IBM Plex Sans"/>
              </a:rPr>
              <a:t>A recommendation without a write-back is advice. Every action is bounded, auditable, and reversible by design.</a:t>
            </a:r>
          </a:p>
        </p:txBody>
      </p:sp>
      <p:sp>
        <p:nvSpPr>
          <p:cNvPr id="23" name="TextBox 22"/>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6E6E73"/>
                </a:solidFill>
                <a:latin typeface="IBM Plex Mono"/>
              </a:rPr>
              <a:t>© 2026 Analytics2Go, Inc. All rights reserved. · Confidential &amp; Proprietary</a:t>
            </a:r>
          </a:p>
        </p:txBody>
      </p:sp>
      <p:sp>
        <p:nvSpPr>
          <p:cNvPr id="24" name="TextBox 23"/>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6E6E73"/>
                </a:solidFill>
                <a:latin typeface="IBM Plex Mono"/>
              </a:rPr>
              <a:t>1</a:t>
            </a:fld>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a2go-logo-dark.png"/>
          <p:cNvPicPr>
            <a:picLocks noChangeAspect="1"/>
          </p:cNvPicPr>
          <p:nvPr/>
        </p:nvPicPr>
        <p:blipFill>
          <a:blip r:embed="rId2"/>
          <a:stretch>
            <a:fillRect/>
          </a:stretch>
        </p:blipFill>
        <p:spPr>
          <a:xfrm>
            <a:off x="10469880" y="411480"/>
            <a:ext cx="914400" cy="270785"/>
          </a:xfrm>
          <a:prstGeom prst="rect">
            <a:avLst/>
          </a:prstGeom>
        </p:spPr>
      </p:pic>
      <p:sp>
        <p:nvSpPr>
          <p:cNvPr id="3" name="TextBox 2"/>
          <p:cNvSpPr txBox="1"/>
          <p:nvPr/>
        </p:nvSpPr>
        <p:spPr>
          <a:xfrm>
            <a:off x="822960" y="502920"/>
            <a:ext cx="9601200" cy="822960"/>
          </a:xfrm>
          <a:prstGeom prst="rect">
            <a:avLst/>
          </a:prstGeom>
          <a:noFill/>
        </p:spPr>
        <p:txBody>
          <a:bodyPr wrap="square">
            <a:spAutoFit/>
          </a:bodyPr>
          <a:lstStyle/>
          <a:p>
            <a:pPr algn="l">
              <a:spcAft>
                <a:spcPts val="600"/>
              </a:spcAft>
            </a:pPr>
            <a:r>
              <a:rPr sz="2800" b="1" i="0">
                <a:solidFill>
                  <a:srgbClr val="06243F"/>
                </a:solidFill>
                <a:latin typeface="IBM Plex Serif"/>
              </a:rPr>
              <a:t>The SCOR DS spine</a:t>
            </a:r>
          </a:p>
        </p:txBody>
      </p:sp>
      <p:sp>
        <p:nvSpPr>
          <p:cNvPr id="4" name="Rounded Rectangle 3"/>
          <p:cNvSpPr/>
          <p:nvPr/>
        </p:nvSpPr>
        <p:spPr>
          <a:xfrm>
            <a:off x="1371600" y="1645920"/>
            <a:ext cx="9418320" cy="502920"/>
          </a:xfrm>
          <a:prstGeom prst="roundRect">
            <a:avLst/>
          </a:prstGeom>
          <a:solidFill>
            <a:srgbClr val="00707A"/>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200" b="1" i="0">
                <a:solidFill>
                  <a:srgbClr val="FFFFFF"/>
                </a:solidFill>
                <a:latin typeface="IBM Plex Mono"/>
              </a:rPr>
              <a:t>ORCHESTRATE  ·  LEVEL 0</a:t>
            </a:r>
          </a:p>
        </p:txBody>
      </p:sp>
      <p:sp>
        <p:nvSpPr>
          <p:cNvPr id="5" name="Rounded Rectangle 4"/>
          <p:cNvSpPr/>
          <p:nvPr/>
        </p:nvSpPr>
        <p:spPr>
          <a:xfrm>
            <a:off x="1371600" y="2331720"/>
            <a:ext cx="1463040" cy="548640"/>
          </a:xfrm>
          <a:prstGeom prst="roundRect">
            <a:avLst/>
          </a:prstGeom>
          <a:solidFill>
            <a:srgbClr val="0624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300" b="1" i="0">
                <a:solidFill>
                  <a:srgbClr val="FFFFFF"/>
                </a:solidFill>
                <a:latin typeface="IBM Plex Sans"/>
              </a:rPr>
              <a:t>Plan</a:t>
            </a:r>
          </a:p>
        </p:txBody>
      </p:sp>
      <p:sp>
        <p:nvSpPr>
          <p:cNvPr id="6" name="Rounded Rectangle 5"/>
          <p:cNvSpPr/>
          <p:nvPr/>
        </p:nvSpPr>
        <p:spPr>
          <a:xfrm>
            <a:off x="2971800" y="2331720"/>
            <a:ext cx="1463040" cy="548640"/>
          </a:xfrm>
          <a:prstGeom prst="roundRect">
            <a:avLst/>
          </a:prstGeom>
          <a:solidFill>
            <a:srgbClr val="0624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300" b="1" i="0">
                <a:solidFill>
                  <a:srgbClr val="FFFFFF"/>
                </a:solidFill>
                <a:latin typeface="IBM Plex Sans"/>
              </a:rPr>
              <a:t>Order</a:t>
            </a:r>
          </a:p>
        </p:txBody>
      </p:sp>
      <p:sp>
        <p:nvSpPr>
          <p:cNvPr id="7" name="Rounded Rectangle 6"/>
          <p:cNvSpPr/>
          <p:nvPr/>
        </p:nvSpPr>
        <p:spPr>
          <a:xfrm>
            <a:off x="4572000" y="2331720"/>
            <a:ext cx="1463040" cy="548640"/>
          </a:xfrm>
          <a:prstGeom prst="roundRect">
            <a:avLst/>
          </a:prstGeom>
          <a:solidFill>
            <a:srgbClr val="0624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300" b="1" i="0">
                <a:solidFill>
                  <a:srgbClr val="FFFFFF"/>
                </a:solidFill>
                <a:latin typeface="IBM Plex Sans"/>
              </a:rPr>
              <a:t>Source</a:t>
            </a:r>
          </a:p>
        </p:txBody>
      </p:sp>
      <p:sp>
        <p:nvSpPr>
          <p:cNvPr id="8" name="Rounded Rectangle 7"/>
          <p:cNvSpPr/>
          <p:nvPr/>
        </p:nvSpPr>
        <p:spPr>
          <a:xfrm>
            <a:off x="6172200" y="2331720"/>
            <a:ext cx="1463040" cy="548640"/>
          </a:xfrm>
          <a:prstGeom prst="roundRect">
            <a:avLst/>
          </a:prstGeom>
          <a:solidFill>
            <a:srgbClr val="0624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300" b="1" i="0">
                <a:solidFill>
                  <a:srgbClr val="FFFFFF"/>
                </a:solidFill>
                <a:latin typeface="IBM Plex Sans"/>
              </a:rPr>
              <a:t>Transform</a:t>
            </a:r>
          </a:p>
        </p:txBody>
      </p:sp>
      <p:sp>
        <p:nvSpPr>
          <p:cNvPr id="9" name="Rounded Rectangle 8"/>
          <p:cNvSpPr/>
          <p:nvPr/>
        </p:nvSpPr>
        <p:spPr>
          <a:xfrm>
            <a:off x="7772400" y="2331720"/>
            <a:ext cx="1463040" cy="548640"/>
          </a:xfrm>
          <a:prstGeom prst="roundRect">
            <a:avLst/>
          </a:prstGeom>
          <a:solidFill>
            <a:srgbClr val="0624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300" b="1" i="0">
                <a:solidFill>
                  <a:srgbClr val="FFFFFF"/>
                </a:solidFill>
                <a:latin typeface="IBM Plex Sans"/>
              </a:rPr>
              <a:t>Fulfill</a:t>
            </a:r>
          </a:p>
        </p:txBody>
      </p:sp>
      <p:sp>
        <p:nvSpPr>
          <p:cNvPr id="10" name="Rounded Rectangle 9"/>
          <p:cNvSpPr/>
          <p:nvPr/>
        </p:nvSpPr>
        <p:spPr>
          <a:xfrm>
            <a:off x="9372600" y="2331720"/>
            <a:ext cx="1463040" cy="548640"/>
          </a:xfrm>
          <a:prstGeom prst="roundRect">
            <a:avLst/>
          </a:prstGeom>
          <a:solidFill>
            <a:srgbClr val="0624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300" b="1" i="0">
                <a:solidFill>
                  <a:srgbClr val="FFFFFF"/>
                </a:solidFill>
                <a:latin typeface="IBM Plex Sans"/>
              </a:rPr>
              <a:t>Return</a:t>
            </a:r>
          </a:p>
        </p:txBody>
      </p:sp>
      <p:sp>
        <p:nvSpPr>
          <p:cNvPr id="11" name="TextBox 10"/>
          <p:cNvSpPr txBox="1"/>
          <p:nvPr/>
        </p:nvSpPr>
        <p:spPr>
          <a:xfrm>
            <a:off x="1371600" y="3017520"/>
            <a:ext cx="9418320" cy="365760"/>
          </a:xfrm>
          <a:prstGeom prst="rect">
            <a:avLst/>
          </a:prstGeom>
          <a:noFill/>
        </p:spPr>
        <p:txBody>
          <a:bodyPr wrap="square">
            <a:spAutoFit/>
          </a:bodyPr>
          <a:lstStyle/>
          <a:p>
            <a:pPr algn="l">
              <a:spcAft>
                <a:spcPts val="600"/>
              </a:spcAft>
            </a:pPr>
            <a:r>
              <a:rPr sz="1200" b="0" i="0">
                <a:solidFill>
                  <a:srgbClr val="6E6E73"/>
                </a:solidFill>
                <a:latin typeface="IBM Plex Sans"/>
              </a:rPr>
              <a:t>The seven SCOR DS processes — the supply-chain language your team already speaks.</a:t>
            </a:r>
          </a:p>
        </p:txBody>
      </p:sp>
      <p:sp>
        <p:nvSpPr>
          <p:cNvPr id="12" name="Rounded Rectangle 11"/>
          <p:cNvSpPr/>
          <p:nvPr/>
        </p:nvSpPr>
        <p:spPr>
          <a:xfrm>
            <a:off x="1371600" y="3977639"/>
            <a:ext cx="9418320" cy="502920"/>
          </a:xfrm>
          <a:prstGeom prst="round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200" b="1" i="0">
                <a:solidFill>
                  <a:srgbClr val="6E6E73"/>
                </a:solidFill>
                <a:latin typeface="IBM Plex Mono"/>
              </a:rPr>
              <a:t>ORCHESTRATE  ·  LEVEL 0</a:t>
            </a:r>
          </a:p>
        </p:txBody>
      </p:sp>
      <p:sp>
        <p:nvSpPr>
          <p:cNvPr id="13" name="Rounded Rectangle 12"/>
          <p:cNvSpPr/>
          <p:nvPr/>
        </p:nvSpPr>
        <p:spPr>
          <a:xfrm>
            <a:off x="1371600" y="4663440"/>
            <a:ext cx="1463040" cy="548640"/>
          </a:xfrm>
          <a:prstGeom prst="round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300" b="1" i="0">
                <a:solidFill>
                  <a:srgbClr val="6E6E73"/>
                </a:solidFill>
                <a:latin typeface="IBM Plex Sans"/>
              </a:rPr>
              <a:t>Plan</a:t>
            </a:r>
          </a:p>
        </p:txBody>
      </p:sp>
      <p:sp>
        <p:nvSpPr>
          <p:cNvPr id="14" name="Rounded Rectangle 13"/>
          <p:cNvSpPr/>
          <p:nvPr/>
        </p:nvSpPr>
        <p:spPr>
          <a:xfrm>
            <a:off x="2971800" y="4663440"/>
            <a:ext cx="1463040" cy="548640"/>
          </a:xfrm>
          <a:prstGeom prst="roundRect">
            <a:avLst/>
          </a:prstGeom>
          <a:solidFill>
            <a:srgbClr val="00707A"/>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300" b="1" i="0">
                <a:solidFill>
                  <a:srgbClr val="FFFFFF"/>
                </a:solidFill>
                <a:latin typeface="IBM Plex Sans"/>
              </a:rPr>
              <a:t>Order</a:t>
            </a:r>
          </a:p>
        </p:txBody>
      </p:sp>
      <p:sp>
        <p:nvSpPr>
          <p:cNvPr id="15" name="Rounded Rectangle 14"/>
          <p:cNvSpPr/>
          <p:nvPr/>
        </p:nvSpPr>
        <p:spPr>
          <a:xfrm>
            <a:off x="4572000" y="4663440"/>
            <a:ext cx="1463040" cy="548640"/>
          </a:xfrm>
          <a:prstGeom prst="round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300" b="1" i="0">
                <a:solidFill>
                  <a:srgbClr val="6E6E73"/>
                </a:solidFill>
                <a:latin typeface="IBM Plex Sans"/>
              </a:rPr>
              <a:t>Source</a:t>
            </a:r>
          </a:p>
        </p:txBody>
      </p:sp>
      <p:sp>
        <p:nvSpPr>
          <p:cNvPr id="16" name="Rounded Rectangle 15"/>
          <p:cNvSpPr/>
          <p:nvPr/>
        </p:nvSpPr>
        <p:spPr>
          <a:xfrm>
            <a:off x="6172200" y="4663440"/>
            <a:ext cx="1463040" cy="548640"/>
          </a:xfrm>
          <a:prstGeom prst="round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300" b="1" i="0">
                <a:solidFill>
                  <a:srgbClr val="6E6E73"/>
                </a:solidFill>
                <a:latin typeface="IBM Plex Sans"/>
              </a:rPr>
              <a:t>Transform</a:t>
            </a:r>
          </a:p>
        </p:txBody>
      </p:sp>
      <p:sp>
        <p:nvSpPr>
          <p:cNvPr id="17" name="Rounded Rectangle 16"/>
          <p:cNvSpPr/>
          <p:nvPr/>
        </p:nvSpPr>
        <p:spPr>
          <a:xfrm>
            <a:off x="7772400" y="4663440"/>
            <a:ext cx="1463040" cy="548640"/>
          </a:xfrm>
          <a:prstGeom prst="round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300" b="1" i="0">
                <a:solidFill>
                  <a:srgbClr val="6E6E73"/>
                </a:solidFill>
                <a:latin typeface="IBM Plex Sans"/>
              </a:rPr>
              <a:t>Fulfill</a:t>
            </a:r>
          </a:p>
        </p:txBody>
      </p:sp>
      <p:sp>
        <p:nvSpPr>
          <p:cNvPr id="18" name="Rounded Rectangle 17"/>
          <p:cNvSpPr/>
          <p:nvPr/>
        </p:nvSpPr>
        <p:spPr>
          <a:xfrm>
            <a:off x="9372600" y="4663440"/>
            <a:ext cx="1463040" cy="548640"/>
          </a:xfrm>
          <a:prstGeom prst="round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300" b="1" i="0">
                <a:solidFill>
                  <a:srgbClr val="6E6E73"/>
                </a:solidFill>
                <a:latin typeface="IBM Plex Sans"/>
              </a:rPr>
              <a:t>Return</a:t>
            </a:r>
          </a:p>
        </p:txBody>
      </p:sp>
      <p:sp>
        <p:nvSpPr>
          <p:cNvPr id="19" name="TextBox 18"/>
          <p:cNvSpPr txBox="1"/>
          <p:nvPr/>
        </p:nvSpPr>
        <p:spPr>
          <a:xfrm>
            <a:off x="1371600" y="5349240"/>
            <a:ext cx="9418320" cy="411480"/>
          </a:xfrm>
          <a:prstGeom prst="rect">
            <a:avLst/>
          </a:prstGeom>
          <a:noFill/>
        </p:spPr>
        <p:txBody>
          <a:bodyPr wrap="square">
            <a:spAutoFit/>
          </a:bodyPr>
          <a:lstStyle/>
          <a:p>
            <a:pPr algn="l">
              <a:spcAft>
                <a:spcPts val="600"/>
              </a:spcAft>
            </a:pPr>
            <a:r>
              <a:rPr sz="1200" b="0" i="0">
                <a:solidFill>
                  <a:srgbClr val="6E6E73"/>
                </a:solidFill>
                <a:latin typeface="IBM Plex Sans"/>
              </a:rPr>
              <a:t>The lit variant places one agent in the model — here, an Order-process agent (ATP, promising, allocation).</a:t>
            </a:r>
          </a:p>
        </p:txBody>
      </p:sp>
      <p:sp>
        <p:nvSpPr>
          <p:cNvPr id="20" name="TextBox 19"/>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6E6E73"/>
                </a:solidFill>
                <a:latin typeface="IBM Plex Mono"/>
              </a:rPr>
              <a:t>© 2026 Analytics2Go, Inc. All rights reserved. · Confidential &amp; Proprietary</a:t>
            </a:r>
          </a:p>
        </p:txBody>
      </p:sp>
      <p:sp>
        <p:nvSpPr>
          <p:cNvPr id="21" name="TextBox 20"/>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6E6E73"/>
                </a:solidFill>
                <a:latin typeface="IBM Plex Mono"/>
              </a:rPr>
              <a:t>1</a:t>
            </a:fld>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a2go-logo-dark.png"/>
          <p:cNvPicPr>
            <a:picLocks noChangeAspect="1"/>
          </p:cNvPicPr>
          <p:nvPr/>
        </p:nvPicPr>
        <p:blipFill>
          <a:blip r:embed="rId2"/>
          <a:stretch>
            <a:fillRect/>
          </a:stretch>
        </p:blipFill>
        <p:spPr>
          <a:xfrm>
            <a:off x="10469880" y="411480"/>
            <a:ext cx="914400" cy="270785"/>
          </a:xfrm>
          <a:prstGeom prst="rect">
            <a:avLst/>
          </a:prstGeom>
        </p:spPr>
      </p:pic>
      <p:sp>
        <p:nvSpPr>
          <p:cNvPr id="3" name="TextBox 2"/>
          <p:cNvSpPr txBox="1"/>
          <p:nvPr/>
        </p:nvSpPr>
        <p:spPr>
          <a:xfrm>
            <a:off x="822960" y="457200"/>
            <a:ext cx="9601200" cy="777240"/>
          </a:xfrm>
          <a:prstGeom prst="rect">
            <a:avLst/>
          </a:prstGeom>
          <a:noFill/>
        </p:spPr>
        <p:txBody>
          <a:bodyPr wrap="square">
            <a:spAutoFit/>
          </a:bodyPr>
          <a:lstStyle/>
          <a:p>
            <a:pPr algn="l">
              <a:spcAft>
                <a:spcPts val="600"/>
              </a:spcAft>
            </a:pPr>
            <a:r>
              <a:rPr sz="2400" b="1" i="0">
                <a:solidFill>
                  <a:srgbClr val="06243F"/>
                </a:solidFill>
                <a:latin typeface="IBM Plex Serif"/>
              </a:rPr>
              <a:t>Decision one-pager — ATP short-ship under a port strike</a:t>
            </a:r>
          </a:p>
        </p:txBody>
      </p:sp>
      <p:sp>
        <p:nvSpPr>
          <p:cNvPr id="4" name="TextBox 3"/>
          <p:cNvSpPr txBox="1"/>
          <p:nvPr/>
        </p:nvSpPr>
        <p:spPr>
          <a:xfrm>
            <a:off x="822960" y="1371600"/>
            <a:ext cx="5120640" cy="274320"/>
          </a:xfrm>
          <a:prstGeom prst="rect">
            <a:avLst/>
          </a:prstGeom>
          <a:noFill/>
        </p:spPr>
        <p:txBody>
          <a:bodyPr wrap="square">
            <a:spAutoFit/>
          </a:bodyPr>
          <a:lstStyle/>
          <a:p>
            <a:pPr algn="l">
              <a:spcAft>
                <a:spcPts val="600"/>
              </a:spcAft>
            </a:pPr>
            <a:r>
              <a:rPr sz="1050" b="1" i="0">
                <a:solidFill>
                  <a:srgbClr val="00707A"/>
                </a:solidFill>
                <a:latin typeface="IBM Plex Mono"/>
              </a:rPr>
              <a:t>SITUATION</a:t>
            </a:r>
          </a:p>
        </p:txBody>
      </p:sp>
      <p:sp>
        <p:nvSpPr>
          <p:cNvPr id="5" name="TextBox 4"/>
          <p:cNvSpPr txBox="1"/>
          <p:nvPr/>
        </p:nvSpPr>
        <p:spPr>
          <a:xfrm>
            <a:off x="822960" y="1645920"/>
            <a:ext cx="5120640" cy="914400"/>
          </a:xfrm>
          <a:prstGeom prst="rect">
            <a:avLst/>
          </a:prstGeom>
          <a:noFill/>
        </p:spPr>
        <p:txBody>
          <a:bodyPr wrap="square">
            <a:spAutoFit/>
          </a:bodyPr>
          <a:lstStyle/>
          <a:p>
            <a:pPr algn="l">
              <a:spcAft>
                <a:spcPts val="600"/>
              </a:spcAft>
            </a:pPr>
            <a:r>
              <a:rPr sz="1100" b="0" i="0">
                <a:solidFill>
                  <a:srgbClr val="3A3A3C"/>
                </a:solidFill>
                <a:latin typeface="IBM Plex Sans"/>
              </a:rPr>
              <a:t>Six open orders on one product family — two are Tier-1 contracts with OTIF penalty clauses. A port strike strands 5,200 inbound units; ETAs slip 9–16 days.</a:t>
            </a:r>
          </a:p>
        </p:txBody>
      </p:sp>
      <p:sp>
        <p:nvSpPr>
          <p:cNvPr id="6" name="TextBox 5"/>
          <p:cNvSpPr txBox="1"/>
          <p:nvPr/>
        </p:nvSpPr>
        <p:spPr>
          <a:xfrm>
            <a:off x="6309360" y="1371600"/>
            <a:ext cx="5029200" cy="274320"/>
          </a:xfrm>
          <a:prstGeom prst="rect">
            <a:avLst/>
          </a:prstGeom>
          <a:noFill/>
        </p:spPr>
        <p:txBody>
          <a:bodyPr wrap="square">
            <a:spAutoFit/>
          </a:bodyPr>
          <a:lstStyle/>
          <a:p>
            <a:pPr algn="l">
              <a:spcAft>
                <a:spcPts val="600"/>
              </a:spcAft>
            </a:pPr>
            <a:r>
              <a:rPr sz="1050" b="1" i="0">
                <a:solidFill>
                  <a:srgbClr val="00707A"/>
                </a:solidFill>
                <a:latin typeface="IBM Plex Mono"/>
              </a:rPr>
              <a:t>SIGNAL</a:t>
            </a:r>
          </a:p>
        </p:txBody>
      </p:sp>
      <p:sp>
        <p:nvSpPr>
          <p:cNvPr id="7" name="TextBox 6"/>
          <p:cNvSpPr txBox="1"/>
          <p:nvPr/>
        </p:nvSpPr>
        <p:spPr>
          <a:xfrm>
            <a:off x="6309360" y="1645920"/>
            <a:ext cx="5029200" cy="914400"/>
          </a:xfrm>
          <a:prstGeom prst="rect">
            <a:avLst/>
          </a:prstGeom>
          <a:noFill/>
        </p:spPr>
        <p:txBody>
          <a:bodyPr wrap="square">
            <a:spAutoFit/>
          </a:bodyPr>
          <a:lstStyle/>
          <a:p>
            <a:pPr algn="l">
              <a:spcAft>
                <a:spcPts val="600"/>
              </a:spcAft>
            </a:pPr>
            <a:r>
              <a:rPr sz="1100" b="0" i="0">
                <a:solidFill>
                  <a:srgbClr val="3A3A3C"/>
                </a:solidFill>
                <a:latin typeface="IBM Plex Sans"/>
              </a:rPr>
              <a:t>Committed orders exceed available-to-promise by 3,800 units. The Order Planning agent flags the gap before promises break.</a:t>
            </a:r>
          </a:p>
        </p:txBody>
      </p:sp>
      <p:sp>
        <p:nvSpPr>
          <p:cNvPr id="8" name="TextBox 7"/>
          <p:cNvSpPr txBox="1"/>
          <p:nvPr/>
        </p:nvSpPr>
        <p:spPr>
          <a:xfrm>
            <a:off x="822960" y="2743200"/>
            <a:ext cx="4572000" cy="274320"/>
          </a:xfrm>
          <a:prstGeom prst="rect">
            <a:avLst/>
          </a:prstGeom>
          <a:noFill/>
        </p:spPr>
        <p:txBody>
          <a:bodyPr wrap="square">
            <a:spAutoFit/>
          </a:bodyPr>
          <a:lstStyle/>
          <a:p>
            <a:pPr algn="l">
              <a:spcAft>
                <a:spcPts val="600"/>
              </a:spcAft>
            </a:pPr>
            <a:r>
              <a:rPr sz="1050" b="1" i="0">
                <a:solidFill>
                  <a:srgbClr val="00707A"/>
                </a:solidFill>
                <a:latin typeface="IBM Plex Mono"/>
              </a:rPr>
              <a:t>OPTIONS — EACH PRICED</a:t>
            </a:r>
          </a:p>
        </p:txBody>
      </p:sp>
      <p:sp>
        <p:nvSpPr>
          <p:cNvPr id="9" name="Rounded Rectangle 8"/>
          <p:cNvSpPr/>
          <p:nvPr/>
        </p:nvSpPr>
        <p:spPr>
          <a:xfrm>
            <a:off x="822960" y="3108960"/>
            <a:ext cx="3200400" cy="1051560"/>
          </a:xfrm>
          <a:prstGeom prst="roundRect">
            <a:avLst/>
          </a:prstGeom>
          <a:solidFill>
            <a:srgbClr val="00707A"/>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109728" tIns="73152"/>
          <a:lstStyle/>
          <a:p>
            <a:pPr algn="l">
              <a:spcAft>
                <a:spcPts val="200"/>
              </a:spcAft>
            </a:pPr>
            <a:r>
              <a:rPr sz="1150" b="1" i="0">
                <a:solidFill>
                  <a:srgbClr val="FFFFFF"/>
                </a:solidFill>
                <a:latin typeface="IBM Plex Sans"/>
              </a:rPr>
              <a:t>Protect Tier-1, re-promise spot</a:t>
            </a:r>
          </a:p>
          <a:p>
            <a:pPr algn="l">
              <a:spcAft>
                <a:spcPts val="600"/>
              </a:spcAft>
            </a:pPr>
            <a:r>
              <a:rPr sz="1050" b="0" i="0">
                <a:solidFill>
                  <a:srgbClr val="FFFFFF"/>
                </a:solidFill>
                <a:latin typeface="IBM Plex Mono"/>
              </a:rPr>
              <a:t>$11,000 exposure · SLA held</a:t>
            </a:r>
          </a:p>
        </p:txBody>
      </p:sp>
      <p:sp>
        <p:nvSpPr>
          <p:cNvPr id="10" name="Rounded Rectangle 9"/>
          <p:cNvSpPr/>
          <p:nvPr/>
        </p:nvSpPr>
        <p:spPr>
          <a:xfrm>
            <a:off x="4206240" y="3108960"/>
            <a:ext cx="3200400" cy="1051560"/>
          </a:xfrm>
          <a:prstGeom prst="round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109728" tIns="73152"/>
          <a:lstStyle/>
          <a:p>
            <a:pPr algn="l">
              <a:spcAft>
                <a:spcPts val="200"/>
              </a:spcAft>
            </a:pPr>
            <a:r>
              <a:rPr sz="1150" b="1" i="0">
                <a:solidFill>
                  <a:srgbClr val="1D1D1F"/>
                </a:solidFill>
                <a:latin typeface="IBM Plex Sans"/>
              </a:rPr>
              <a:t>Pro-rata across all orders</a:t>
            </a:r>
          </a:p>
          <a:p>
            <a:pPr algn="l">
              <a:spcAft>
                <a:spcPts val="600"/>
              </a:spcAft>
            </a:pPr>
            <a:r>
              <a:rPr sz="1050" b="0" i="0">
                <a:solidFill>
                  <a:srgbClr val="C62F35"/>
                </a:solidFill>
                <a:latin typeface="IBM Plex Mono"/>
              </a:rPr>
              <a:t>$56,667 exposure · SLA breached</a:t>
            </a:r>
          </a:p>
        </p:txBody>
      </p:sp>
      <p:sp>
        <p:nvSpPr>
          <p:cNvPr id="11" name="Rounded Rectangle 10"/>
          <p:cNvSpPr/>
          <p:nvPr/>
        </p:nvSpPr>
        <p:spPr>
          <a:xfrm>
            <a:off x="7589520" y="3108960"/>
            <a:ext cx="3200400" cy="1051560"/>
          </a:xfrm>
          <a:prstGeom prst="roundRect">
            <a:avLst/>
          </a:prstGeom>
          <a:no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109728" tIns="73152"/>
          <a:lstStyle/>
          <a:p>
            <a:pPr algn="l">
              <a:spcAft>
                <a:spcPts val="200"/>
              </a:spcAft>
            </a:pPr>
            <a:r>
              <a:rPr sz="1150" b="1" i="0">
                <a:solidFill>
                  <a:srgbClr val="6E6E73"/>
                </a:solidFill>
                <a:latin typeface="IBM Plex Sans"/>
              </a:rPr>
              <a:t>+ further strategies</a:t>
            </a:r>
          </a:p>
          <a:p>
            <a:pPr algn="l">
              <a:spcAft>
                <a:spcPts val="600"/>
              </a:spcAft>
            </a:pPr>
            <a:r>
              <a:rPr sz="1050" b="0" i="0">
                <a:solidFill>
                  <a:srgbClr val="6E6E73"/>
                </a:solidFill>
                <a:latin typeface="IBM Plex Sans"/>
              </a:rPr>
              <a:t>every option priced before choosing</a:t>
            </a:r>
          </a:p>
        </p:txBody>
      </p:sp>
      <p:sp>
        <p:nvSpPr>
          <p:cNvPr id="12" name="TextBox 11"/>
          <p:cNvSpPr txBox="1"/>
          <p:nvPr/>
        </p:nvSpPr>
        <p:spPr>
          <a:xfrm>
            <a:off x="822960" y="4434840"/>
            <a:ext cx="5120640" cy="274320"/>
          </a:xfrm>
          <a:prstGeom prst="rect">
            <a:avLst/>
          </a:prstGeom>
          <a:noFill/>
        </p:spPr>
        <p:txBody>
          <a:bodyPr wrap="square">
            <a:spAutoFit/>
          </a:bodyPr>
          <a:lstStyle/>
          <a:p>
            <a:pPr algn="l">
              <a:spcAft>
                <a:spcPts val="600"/>
              </a:spcAft>
            </a:pPr>
            <a:r>
              <a:rPr sz="1050" b="1" i="0">
                <a:solidFill>
                  <a:srgbClr val="00707A"/>
                </a:solidFill>
                <a:latin typeface="IBM Plex Mono"/>
              </a:rPr>
              <a:t>DECISION &amp; WRITE-BACK</a:t>
            </a:r>
          </a:p>
        </p:txBody>
      </p:sp>
      <p:sp>
        <p:nvSpPr>
          <p:cNvPr id="13" name="TextBox 12"/>
          <p:cNvSpPr txBox="1"/>
          <p:nvPr/>
        </p:nvSpPr>
        <p:spPr>
          <a:xfrm>
            <a:off x="822960" y="4709159"/>
            <a:ext cx="5120640" cy="914400"/>
          </a:xfrm>
          <a:prstGeom prst="rect">
            <a:avLst/>
          </a:prstGeom>
          <a:noFill/>
        </p:spPr>
        <p:txBody>
          <a:bodyPr wrap="square">
            <a:spAutoFit/>
          </a:bodyPr>
          <a:lstStyle/>
          <a:p>
            <a:pPr algn="l">
              <a:spcAft>
                <a:spcPts val="600"/>
              </a:spcAft>
            </a:pPr>
            <a:r>
              <a:rPr sz="1100" b="0" i="0">
                <a:solidFill>
                  <a:srgbClr val="3A3A3C"/>
                </a:solidFill>
                <a:latin typeface="IBM Plex Sans"/>
              </a:rPr>
              <a:t>Both Tier-1 contracts filled complete; spot orders re-promised against confirmed inbound recovery dates. Allocations and new promise dates committed to the ERP.</a:t>
            </a:r>
          </a:p>
        </p:txBody>
      </p:sp>
      <p:sp>
        <p:nvSpPr>
          <p:cNvPr id="14" name="TextBox 13"/>
          <p:cNvSpPr txBox="1"/>
          <p:nvPr/>
        </p:nvSpPr>
        <p:spPr>
          <a:xfrm>
            <a:off x="6309360" y="4434840"/>
            <a:ext cx="5029200" cy="274320"/>
          </a:xfrm>
          <a:prstGeom prst="rect">
            <a:avLst/>
          </a:prstGeom>
          <a:noFill/>
        </p:spPr>
        <p:txBody>
          <a:bodyPr wrap="square">
            <a:spAutoFit/>
          </a:bodyPr>
          <a:lstStyle/>
          <a:p>
            <a:pPr algn="l">
              <a:spcAft>
                <a:spcPts val="600"/>
              </a:spcAft>
            </a:pPr>
            <a:r>
              <a:rPr sz="1050" b="1" i="0">
                <a:solidFill>
                  <a:srgbClr val="00707A"/>
                </a:solidFill>
                <a:latin typeface="IBM Plex Mono"/>
              </a:rPr>
              <a:t>OUTCOME</a:t>
            </a:r>
          </a:p>
        </p:txBody>
      </p:sp>
      <p:sp>
        <p:nvSpPr>
          <p:cNvPr id="15" name="TextBox 14"/>
          <p:cNvSpPr txBox="1"/>
          <p:nvPr/>
        </p:nvSpPr>
        <p:spPr>
          <a:xfrm>
            <a:off x="6309360" y="4709159"/>
            <a:ext cx="5029200" cy="914400"/>
          </a:xfrm>
          <a:prstGeom prst="rect">
            <a:avLst/>
          </a:prstGeom>
          <a:noFill/>
        </p:spPr>
        <p:txBody>
          <a:bodyPr wrap="square">
            <a:spAutoFit/>
          </a:bodyPr>
          <a:lstStyle/>
          <a:p>
            <a:pPr algn="l">
              <a:spcAft>
                <a:spcPts val="600"/>
              </a:spcAft>
            </a:pPr>
            <a:r>
              <a:rPr sz="1100" b="0" i="0">
                <a:solidFill>
                  <a:srgbClr val="3A3A3C"/>
                </a:solidFill>
                <a:latin typeface="IBM Plex Sans"/>
              </a:rPr>
              <a:t>Same 8,600 units shipped either way — a 5× spread in penalty exposure. The allocation, not the shortage, decides what a disruption costs.</a:t>
            </a:r>
          </a:p>
        </p:txBody>
      </p:sp>
      <p:sp>
        <p:nvSpPr>
          <p:cNvPr id="16" name="TextBox 15"/>
          <p:cNvSpPr txBox="1"/>
          <p:nvPr/>
        </p:nvSpPr>
        <p:spPr>
          <a:xfrm>
            <a:off x="822960" y="5989320"/>
            <a:ext cx="10515600" cy="365760"/>
          </a:xfrm>
          <a:prstGeom prst="rect">
            <a:avLst/>
          </a:prstGeom>
          <a:noFill/>
        </p:spPr>
        <p:txBody>
          <a:bodyPr wrap="square">
            <a:spAutoFit/>
          </a:bodyPr>
          <a:lstStyle/>
          <a:p>
            <a:pPr algn="l">
              <a:spcAft>
                <a:spcPts val="600"/>
              </a:spcAft>
            </a:pPr>
            <a:r>
              <a:rPr sz="1000" b="0" i="0">
                <a:solidFill>
                  <a:srgbClr val="6E6E73"/>
                </a:solidFill>
                <a:latin typeface="IBM Plex Sans"/>
              </a:rPr>
              <a:t>Format mirrors the published caselets: Situation → Signal → Options priced → Decision → Write-back → Outcome. Scenario data synthetic.</a:t>
            </a:r>
          </a:p>
        </p:txBody>
      </p:sp>
      <p:sp>
        <p:nvSpPr>
          <p:cNvPr id="17" name="TextBox 16"/>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6E6E73"/>
                </a:solidFill>
                <a:latin typeface="IBM Plex Mono"/>
              </a:rPr>
              <a:t>© 2026 Analytics2Go, Inc. All rights reserved. · Confidential &amp; Proprietary</a:t>
            </a:r>
          </a:p>
        </p:txBody>
      </p:sp>
      <p:sp>
        <p:nvSpPr>
          <p:cNvPr id="18" name="TextBox 17"/>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6E6E73"/>
                </a:solidFill>
                <a:latin typeface="IBM Plex Mono"/>
              </a:rPr>
              <a:t>1</a:t>
            </a:fld>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graph-abyss.png"/>
          <p:cNvPicPr>
            <a:picLocks noChangeAspect="1"/>
          </p:cNvPicPr>
          <p:nvPr/>
        </p:nvPicPr>
        <p:blipFill>
          <a:blip r:embed="rId2"/>
          <a:stretch>
            <a:fillRect/>
          </a:stretch>
        </p:blipFill>
        <p:spPr>
          <a:xfrm>
            <a:off x="0" y="0"/>
            <a:ext cx="12191695" cy="6858000"/>
          </a:xfrm>
          <a:prstGeom prst="rect">
            <a:avLst/>
          </a:prstGeom>
        </p:spPr>
      </p:pic>
      <p:pic>
        <p:nvPicPr>
          <p:cNvPr id="3" name="Picture 2" descr="a2go-logo-light.png"/>
          <p:cNvPicPr>
            <a:picLocks noChangeAspect="1"/>
          </p:cNvPicPr>
          <p:nvPr/>
        </p:nvPicPr>
        <p:blipFill>
          <a:blip r:embed="rId3"/>
          <a:stretch>
            <a:fillRect/>
          </a:stretch>
        </p:blipFill>
        <p:spPr>
          <a:xfrm>
            <a:off x="10469880" y="411480"/>
            <a:ext cx="914400" cy="270908"/>
          </a:xfrm>
          <a:prstGeom prst="rect">
            <a:avLst/>
          </a:prstGeom>
        </p:spPr>
      </p:pic>
      <p:sp>
        <p:nvSpPr>
          <p:cNvPr id="4" name="TextBox 3"/>
          <p:cNvSpPr txBox="1"/>
          <p:nvPr/>
        </p:nvSpPr>
        <p:spPr>
          <a:xfrm>
            <a:off x="822960" y="502920"/>
            <a:ext cx="9601200" cy="822960"/>
          </a:xfrm>
          <a:prstGeom prst="rect">
            <a:avLst/>
          </a:prstGeom>
          <a:noFill/>
        </p:spPr>
        <p:txBody>
          <a:bodyPr wrap="square">
            <a:spAutoFit/>
          </a:bodyPr>
          <a:lstStyle/>
          <a:p>
            <a:pPr algn="l">
              <a:spcAft>
                <a:spcPts val="600"/>
              </a:spcAft>
            </a:pPr>
            <a:r>
              <a:rPr sz="2800" b="1" i="0">
                <a:solidFill>
                  <a:srgbClr val="FFFFFF"/>
                </a:solidFill>
                <a:latin typeface="IBM Plex Serif"/>
              </a:rPr>
              <a:t>Instrument panel</a:t>
            </a:r>
          </a:p>
        </p:txBody>
      </p:sp>
      <p:sp>
        <p:nvSpPr>
          <p:cNvPr id="5" name="Rectangle 4"/>
          <p:cNvSpPr/>
          <p:nvPr/>
        </p:nvSpPr>
        <p:spPr>
          <a:xfrm>
            <a:off x="822960" y="1554480"/>
            <a:ext cx="2468880" cy="54864"/>
          </a:xfrm>
          <a:prstGeom prst="rect">
            <a:avLst/>
          </a:prstGeom>
          <a:solidFill>
            <a:srgbClr val="E8A13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6" name="Rectangle 5"/>
          <p:cNvSpPr/>
          <p:nvPr/>
        </p:nvSpPr>
        <p:spPr>
          <a:xfrm>
            <a:off x="822960" y="1609344"/>
            <a:ext cx="2468880" cy="1554480"/>
          </a:xfrm>
          <a:prstGeom prst="rect">
            <a:avLst/>
          </a:prstGeom>
          <a:solidFill>
            <a:srgbClr val="0A2F4F"/>
          </a:solidFill>
          <a:ln w="12700">
            <a:solidFill>
              <a:srgbClr val="15579E"/>
            </a:solidFill>
          </a:ln>
          <a:effectLst/>
        </p:spPr>
        <p:style>
          <a:lnRef idx="1">
            <a:schemeClr val="accent1"/>
          </a:lnRef>
          <a:fillRef idx="3">
            <a:schemeClr val="accent1"/>
          </a:fillRef>
          <a:effectRef idx="2">
            <a:schemeClr val="accent1"/>
          </a:effectRef>
          <a:fontRef idx="minor">
            <a:schemeClr val="lt1"/>
          </a:fontRef>
        </p:style>
        <p:txBody>
          <a:bodyPr rtlCol="0" anchor="ctr" wrap="square" lIns="128016" tIns="91440"/>
          <a:lstStyle/>
          <a:p>
            <a:pPr algn="l">
              <a:spcAft>
                <a:spcPts val="200"/>
              </a:spcAft>
            </a:pPr>
            <a:r>
              <a:rPr sz="950" b="0" i="0">
                <a:solidFill>
                  <a:srgbClr val="C8D6E0"/>
                </a:solidFill>
                <a:latin typeface="IBM Plex Mono"/>
              </a:rPr>
              <a:t>SUPPLIER OTIF</a:t>
            </a:r>
          </a:p>
          <a:p>
            <a:pPr algn="l">
              <a:spcAft>
                <a:spcPts val="200"/>
              </a:spcAft>
            </a:pPr>
            <a:r>
              <a:rPr sz="2600" b="1" i="0">
                <a:solidFill>
                  <a:srgbClr val="7CE2CF"/>
                </a:solidFill>
                <a:latin typeface="IBM Plex Mono"/>
              </a:rPr>
              <a:t>88%</a:t>
            </a:r>
          </a:p>
          <a:p>
            <a:pPr algn="l">
              <a:spcAft>
                <a:spcPts val="600"/>
              </a:spcAft>
            </a:pPr>
            <a:r>
              <a:rPr sz="950" b="0" i="0">
                <a:solidFill>
                  <a:srgbClr val="C8D6E0"/>
                </a:solidFill>
                <a:latin typeface="IBM Plex Sans"/>
              </a:rPr>
              <a:t>sliding 6 weeks — persistence rule met</a:t>
            </a:r>
          </a:p>
        </p:txBody>
      </p:sp>
      <p:sp>
        <p:nvSpPr>
          <p:cNvPr id="7" name="Rectangle 6"/>
          <p:cNvSpPr/>
          <p:nvPr/>
        </p:nvSpPr>
        <p:spPr>
          <a:xfrm>
            <a:off x="3520440" y="1554480"/>
            <a:ext cx="2468880" cy="54864"/>
          </a:xfrm>
          <a:prstGeom prst="rect">
            <a:avLst/>
          </a:prstGeom>
          <a:solidFill>
            <a:srgbClr val="E548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Rectangle 7"/>
          <p:cNvSpPr/>
          <p:nvPr/>
        </p:nvSpPr>
        <p:spPr>
          <a:xfrm>
            <a:off x="3520440" y="1609344"/>
            <a:ext cx="2468880" cy="1554480"/>
          </a:xfrm>
          <a:prstGeom prst="rect">
            <a:avLst/>
          </a:prstGeom>
          <a:solidFill>
            <a:srgbClr val="0A2F4F"/>
          </a:solidFill>
          <a:ln w="12700">
            <a:solidFill>
              <a:srgbClr val="15579E"/>
            </a:solidFill>
          </a:ln>
          <a:effectLst/>
        </p:spPr>
        <p:style>
          <a:lnRef idx="1">
            <a:schemeClr val="accent1"/>
          </a:lnRef>
          <a:fillRef idx="3">
            <a:schemeClr val="accent1"/>
          </a:fillRef>
          <a:effectRef idx="2">
            <a:schemeClr val="accent1"/>
          </a:effectRef>
          <a:fontRef idx="minor">
            <a:schemeClr val="lt1"/>
          </a:fontRef>
        </p:style>
        <p:txBody>
          <a:bodyPr rtlCol="0" anchor="ctr" wrap="square" lIns="128016" tIns="91440"/>
          <a:lstStyle/>
          <a:p>
            <a:pPr algn="l">
              <a:spcAft>
                <a:spcPts val="200"/>
              </a:spcAft>
            </a:pPr>
            <a:r>
              <a:rPr sz="950" b="0" i="0">
                <a:solidFill>
                  <a:srgbClr val="C8D6E0"/>
                </a:solidFill>
                <a:latin typeface="IBM Plex Mono"/>
              </a:rPr>
              <a:t>ROLLING MAPE</a:t>
            </a:r>
          </a:p>
          <a:p>
            <a:pPr algn="l">
              <a:spcAft>
                <a:spcPts val="200"/>
              </a:spcAft>
            </a:pPr>
            <a:r>
              <a:rPr sz="2600" b="1" i="0">
                <a:solidFill>
                  <a:srgbClr val="7CE2CF"/>
                </a:solidFill>
                <a:latin typeface="IBM Plex Mono"/>
              </a:rPr>
              <a:t>31%</a:t>
            </a:r>
          </a:p>
          <a:p>
            <a:pPr algn="l">
              <a:spcAft>
                <a:spcPts val="600"/>
              </a:spcAft>
            </a:pPr>
            <a:r>
              <a:rPr sz="950" b="0" i="0">
                <a:solidFill>
                  <a:srgbClr val="C8D6E0"/>
                </a:solidFill>
                <a:latin typeface="IBM Plex Sans"/>
              </a:rPr>
              <a:t>outside the ≤22% control band</a:t>
            </a:r>
          </a:p>
        </p:txBody>
      </p:sp>
      <p:sp>
        <p:nvSpPr>
          <p:cNvPr id="9" name="Rectangle 8"/>
          <p:cNvSpPr/>
          <p:nvPr/>
        </p:nvSpPr>
        <p:spPr>
          <a:xfrm>
            <a:off x="6217920" y="1554480"/>
            <a:ext cx="2468880" cy="54864"/>
          </a:xfrm>
          <a:prstGeom prst="rect">
            <a:avLst/>
          </a:prstGeom>
          <a:solidFill>
            <a:srgbClr val="E8A13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Rectangle 9"/>
          <p:cNvSpPr/>
          <p:nvPr/>
        </p:nvSpPr>
        <p:spPr>
          <a:xfrm>
            <a:off x="6217920" y="1609344"/>
            <a:ext cx="2468880" cy="1554480"/>
          </a:xfrm>
          <a:prstGeom prst="rect">
            <a:avLst/>
          </a:prstGeom>
          <a:solidFill>
            <a:srgbClr val="0A2F4F"/>
          </a:solidFill>
          <a:ln w="12700">
            <a:solidFill>
              <a:srgbClr val="15579E"/>
            </a:solidFill>
          </a:ln>
          <a:effectLst/>
        </p:spPr>
        <p:style>
          <a:lnRef idx="1">
            <a:schemeClr val="accent1"/>
          </a:lnRef>
          <a:fillRef idx="3">
            <a:schemeClr val="accent1"/>
          </a:fillRef>
          <a:effectRef idx="2">
            <a:schemeClr val="accent1"/>
          </a:effectRef>
          <a:fontRef idx="minor">
            <a:schemeClr val="lt1"/>
          </a:fontRef>
        </p:style>
        <p:txBody>
          <a:bodyPr rtlCol="0" anchor="ctr" wrap="square" lIns="128016" tIns="91440"/>
          <a:lstStyle/>
          <a:p>
            <a:pPr algn="l">
              <a:spcAft>
                <a:spcPts val="200"/>
              </a:spcAft>
            </a:pPr>
            <a:r>
              <a:rPr sz="950" b="0" i="0">
                <a:solidFill>
                  <a:srgbClr val="C8D6E0"/>
                </a:solidFill>
                <a:latin typeface="IBM Plex Mono"/>
              </a:rPr>
              <a:t>TENDER ACCEPTANCE</a:t>
            </a:r>
          </a:p>
          <a:p>
            <a:pPr algn="l">
              <a:spcAft>
                <a:spcPts val="200"/>
              </a:spcAft>
            </a:pPr>
            <a:r>
              <a:rPr sz="2600" b="1" i="0">
                <a:solidFill>
                  <a:srgbClr val="7CE2CF"/>
                </a:solidFill>
                <a:latin typeface="IBM Plex Mono"/>
              </a:rPr>
              <a:t>61%</a:t>
            </a:r>
          </a:p>
          <a:p>
            <a:pPr algn="l">
              <a:spcAft>
                <a:spcPts val="600"/>
              </a:spcAft>
            </a:pPr>
            <a:r>
              <a:rPr sz="950" b="0" i="0">
                <a:solidFill>
                  <a:srgbClr val="C8D6E0"/>
                </a:solidFill>
                <a:latin typeface="IBM Plex Sans"/>
              </a:rPr>
              <a:t>was 84% — spot exposure rising</a:t>
            </a:r>
          </a:p>
        </p:txBody>
      </p:sp>
      <p:sp>
        <p:nvSpPr>
          <p:cNvPr id="11" name="Rectangle 10"/>
          <p:cNvSpPr/>
          <p:nvPr/>
        </p:nvSpPr>
        <p:spPr>
          <a:xfrm>
            <a:off x="8915400" y="1554480"/>
            <a:ext cx="2468880" cy="54864"/>
          </a:xfrm>
          <a:prstGeom prst="rect">
            <a:avLst/>
          </a:prstGeom>
          <a:solidFill>
            <a:srgbClr val="15579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Rectangle 11"/>
          <p:cNvSpPr/>
          <p:nvPr/>
        </p:nvSpPr>
        <p:spPr>
          <a:xfrm>
            <a:off x="8915400" y="1609344"/>
            <a:ext cx="2468880" cy="1554480"/>
          </a:xfrm>
          <a:prstGeom prst="rect">
            <a:avLst/>
          </a:prstGeom>
          <a:solidFill>
            <a:srgbClr val="0A2F4F"/>
          </a:solidFill>
          <a:ln w="12700">
            <a:solidFill>
              <a:srgbClr val="15579E"/>
            </a:solidFill>
          </a:ln>
          <a:effectLst/>
        </p:spPr>
        <p:style>
          <a:lnRef idx="1">
            <a:schemeClr val="accent1"/>
          </a:lnRef>
          <a:fillRef idx="3">
            <a:schemeClr val="accent1"/>
          </a:fillRef>
          <a:effectRef idx="2">
            <a:schemeClr val="accent1"/>
          </a:effectRef>
          <a:fontRef idx="minor">
            <a:schemeClr val="lt1"/>
          </a:fontRef>
        </p:style>
        <p:txBody>
          <a:bodyPr rtlCol="0" anchor="ctr" wrap="square" lIns="128016" tIns="91440"/>
          <a:lstStyle/>
          <a:p>
            <a:pPr algn="l">
              <a:spcAft>
                <a:spcPts val="200"/>
              </a:spcAft>
            </a:pPr>
            <a:r>
              <a:rPr sz="950" b="0" i="0">
                <a:solidFill>
                  <a:srgbClr val="C8D6E0"/>
                </a:solidFill>
                <a:latin typeface="IBM Plex Mono"/>
              </a:rPr>
              <a:t>ON-TIME PROMISES</a:t>
            </a:r>
          </a:p>
          <a:p>
            <a:pPr algn="l">
              <a:spcAft>
                <a:spcPts val="200"/>
              </a:spcAft>
            </a:pPr>
            <a:r>
              <a:rPr sz="2600" b="1" i="0">
                <a:solidFill>
                  <a:srgbClr val="7CE2CF"/>
                </a:solidFill>
                <a:latin typeface="IBM Plex Mono"/>
              </a:rPr>
              <a:t>95.4%</a:t>
            </a:r>
          </a:p>
          <a:p>
            <a:pPr algn="l">
              <a:spcAft>
                <a:spcPts val="600"/>
              </a:spcAft>
            </a:pPr>
            <a:r>
              <a:rPr sz="950" b="0" i="0">
                <a:solidFill>
                  <a:srgbClr val="C8D6E0"/>
                </a:solidFill>
                <a:latin typeface="IBM Plex Sans"/>
              </a:rPr>
              <a:t>holding inside the band</a:t>
            </a:r>
          </a:p>
        </p:txBody>
      </p:sp>
      <p:sp>
        <p:nvSpPr>
          <p:cNvPr id="13" name="TextBox 12"/>
          <p:cNvSpPr txBox="1"/>
          <p:nvPr/>
        </p:nvSpPr>
        <p:spPr>
          <a:xfrm>
            <a:off x="822960" y="3520440"/>
            <a:ext cx="5486400" cy="274320"/>
          </a:xfrm>
          <a:prstGeom prst="rect">
            <a:avLst/>
          </a:prstGeom>
          <a:noFill/>
        </p:spPr>
        <p:txBody>
          <a:bodyPr wrap="square">
            <a:spAutoFit/>
          </a:bodyPr>
          <a:lstStyle/>
          <a:p>
            <a:pPr algn="l">
              <a:spcAft>
                <a:spcPts val="600"/>
              </a:spcAft>
            </a:pPr>
            <a:r>
              <a:rPr sz="1000" b="0" i="0">
                <a:solidFill>
                  <a:srgbClr val="C8D6E0"/>
                </a:solidFill>
                <a:latin typeface="IBM Plex Mono"/>
              </a:rPr>
              <a:t>MAPE VS CONTROL BAND · 6 WEEKS</a:t>
            </a:r>
          </a:p>
        </p:txBody>
      </p:sp>
      <p:sp>
        <p:nvSpPr>
          <p:cNvPr id="14" name="Rectangle 13"/>
          <p:cNvSpPr/>
          <p:nvPr/>
        </p:nvSpPr>
        <p:spPr>
          <a:xfrm>
            <a:off x="822960" y="4692700"/>
            <a:ext cx="6675119" cy="702259"/>
          </a:xfrm>
          <a:prstGeom prst="rect">
            <a:avLst/>
          </a:prstGeom>
          <a:solidFill>
            <a:srgbClr val="0A2F4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cxnSp>
        <p:nvCxnSpPr>
          <p:cNvPr id="15" name="Connector 14"/>
          <p:cNvCxnSpPr/>
          <p:nvPr/>
        </p:nvCxnSpPr>
        <p:spPr>
          <a:xfrm flipV="1">
            <a:off x="1005840" y="4976948"/>
            <a:ext cx="1261871" cy="139337"/>
          </a:xfrm>
          <a:prstGeom prst="line">
            <a:avLst/>
          </a:prstGeom>
          <a:ln w="25400">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6" name="Connector 15"/>
          <p:cNvCxnSpPr/>
          <p:nvPr/>
        </p:nvCxnSpPr>
        <p:spPr>
          <a:xfrm flipV="1">
            <a:off x="2267711" y="4837611"/>
            <a:ext cx="1261872" cy="139337"/>
          </a:xfrm>
          <a:prstGeom prst="line">
            <a:avLst/>
          </a:prstGeom>
          <a:ln w="25400">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7" name="Connector 16"/>
          <p:cNvCxnSpPr/>
          <p:nvPr/>
        </p:nvCxnSpPr>
        <p:spPr>
          <a:xfrm flipV="1">
            <a:off x="3529583" y="4628605"/>
            <a:ext cx="1261872" cy="209006"/>
          </a:xfrm>
          <a:prstGeom prst="line">
            <a:avLst/>
          </a:prstGeom>
          <a:ln w="25400">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8" name="Connector 17"/>
          <p:cNvCxnSpPr/>
          <p:nvPr/>
        </p:nvCxnSpPr>
        <p:spPr>
          <a:xfrm flipV="1">
            <a:off x="4791455" y="4419600"/>
            <a:ext cx="1261872" cy="209005"/>
          </a:xfrm>
          <a:prstGeom prst="line">
            <a:avLst/>
          </a:prstGeom>
          <a:ln w="25400">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9" name="Connector 18"/>
          <p:cNvCxnSpPr/>
          <p:nvPr/>
        </p:nvCxnSpPr>
        <p:spPr>
          <a:xfrm flipV="1">
            <a:off x="6053327" y="4210594"/>
            <a:ext cx="1261872" cy="209006"/>
          </a:xfrm>
          <a:prstGeom prst="line">
            <a:avLst/>
          </a:prstGeom>
          <a:ln w="25400">
            <a:solidFill>
              <a:srgbClr val="FFFFFF"/>
            </a:solidFill>
          </a:ln>
        </p:spPr>
        <p:style>
          <a:lnRef idx="2">
            <a:schemeClr val="accent1"/>
          </a:lnRef>
          <a:fillRef idx="0">
            <a:schemeClr val="accent1"/>
          </a:fillRef>
          <a:effectRef idx="1">
            <a:schemeClr val="accent1"/>
          </a:effectRef>
          <a:fontRef idx="minor">
            <a:schemeClr val="tx1"/>
          </a:fontRef>
        </p:style>
      </p:cxnSp>
      <p:sp>
        <p:nvSpPr>
          <p:cNvPr id="20" name="Oval 19"/>
          <p:cNvSpPr/>
          <p:nvPr/>
        </p:nvSpPr>
        <p:spPr>
          <a:xfrm>
            <a:off x="7260335" y="4155730"/>
            <a:ext cx="109728" cy="109728"/>
          </a:xfrm>
          <a:prstGeom prst="ellipse">
            <a:avLst/>
          </a:prstGeom>
          <a:solidFill>
            <a:srgbClr val="E5484D"/>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1" name="TextBox 20"/>
          <p:cNvSpPr txBox="1"/>
          <p:nvPr/>
        </p:nvSpPr>
        <p:spPr>
          <a:xfrm>
            <a:off x="5394959" y="3844834"/>
            <a:ext cx="1828800" cy="274320"/>
          </a:xfrm>
          <a:prstGeom prst="rect">
            <a:avLst/>
          </a:prstGeom>
          <a:noFill/>
        </p:spPr>
        <p:txBody>
          <a:bodyPr wrap="square">
            <a:spAutoFit/>
          </a:bodyPr>
          <a:lstStyle/>
          <a:p>
            <a:pPr algn="r">
              <a:spcAft>
                <a:spcPts val="600"/>
              </a:spcAft>
            </a:pPr>
            <a:r>
              <a:rPr sz="1000" b="0" i="0">
                <a:solidFill>
                  <a:srgbClr val="E5484D"/>
                </a:solidFill>
                <a:latin typeface="IBM Plex Mono"/>
              </a:rPr>
              <a:t>31% — breach</a:t>
            </a:r>
          </a:p>
        </p:txBody>
      </p:sp>
      <p:sp>
        <p:nvSpPr>
          <p:cNvPr id="22" name="Rounded Rectangle 21"/>
          <p:cNvSpPr/>
          <p:nvPr/>
        </p:nvSpPr>
        <p:spPr>
          <a:xfrm>
            <a:off x="7955279" y="3931920"/>
            <a:ext cx="3108960" cy="1005840"/>
          </a:xfrm>
          <a:prstGeom prst="roundRect">
            <a:avLst/>
          </a:prstGeom>
          <a:solidFill>
            <a:srgbClr val="00707A"/>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128016" tIns="91440"/>
          <a:lstStyle/>
          <a:p>
            <a:pPr algn="l">
              <a:spcAft>
                <a:spcPts val="200"/>
              </a:spcAft>
            </a:pPr>
            <a:r>
              <a:rPr sz="1100" b="1" i="0">
                <a:solidFill>
                  <a:srgbClr val="FFFFFF"/>
                </a:solidFill>
                <a:latin typeface="IBM Plex Mono"/>
              </a:rPr>
              <a:t>RE-PLAN PROPOSED</a:t>
            </a:r>
          </a:p>
          <a:p>
            <a:pPr algn="l">
              <a:spcAft>
                <a:spcPts val="600"/>
              </a:spcAft>
            </a:pPr>
            <a:r>
              <a:rPr sz="1050" b="0" i="0">
                <a:solidFill>
                  <a:srgbClr val="FFFFFF"/>
                </a:solidFill>
                <a:latin typeface="IBM Plex Sans"/>
              </a:rPr>
              <a:t>$6,000 now vs ~$38,000 riding the cycle — awaiting approval</a:t>
            </a:r>
          </a:p>
        </p:txBody>
      </p:sp>
      <p:sp>
        <p:nvSpPr>
          <p:cNvPr id="23" name="TextBox 22"/>
          <p:cNvSpPr txBox="1"/>
          <p:nvPr/>
        </p:nvSpPr>
        <p:spPr>
          <a:xfrm>
            <a:off x="822960" y="5897880"/>
            <a:ext cx="10515600" cy="457200"/>
          </a:xfrm>
          <a:prstGeom prst="rect">
            <a:avLst/>
          </a:prstGeom>
          <a:noFill/>
        </p:spPr>
        <p:txBody>
          <a:bodyPr wrap="square">
            <a:spAutoFit/>
          </a:bodyPr>
          <a:lstStyle/>
          <a:p>
            <a:pPr algn="l">
              <a:spcAft>
                <a:spcPts val="600"/>
              </a:spcAft>
            </a:pPr>
            <a:r>
              <a:rPr sz="1100" b="0" i="0">
                <a:solidFill>
                  <a:srgbClr val="8A99A8"/>
                </a:solidFill>
                <a:latin typeface="IBM Plex Sans"/>
              </a:rPr>
              <a:t>Quiet by default — the panel spends color only on the signals that need the operator now. Figures from the published caselets (synthetic scenarios).</a:t>
            </a:r>
          </a:p>
        </p:txBody>
      </p:sp>
      <p:sp>
        <p:nvSpPr>
          <p:cNvPr id="24" name="TextBox 23"/>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8CA3B3"/>
                </a:solidFill>
                <a:latin typeface="IBM Plex Mono"/>
              </a:rPr>
              <a:t>© 2026 Analytics2Go, Inc. All rights reserved. · Confidential &amp; Proprietary</a:t>
            </a:r>
          </a:p>
        </p:txBody>
      </p:sp>
      <p:sp>
        <p:nvSpPr>
          <p:cNvPr id="25" name="TextBox 24"/>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8CA3B3"/>
                </a:solidFill>
                <a:latin typeface="IBM Plex Mono"/>
              </a:rPr>
              <a:t>1</a:t>
            </a:fld>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a2go-logo-dark.png"/>
          <p:cNvPicPr>
            <a:picLocks noChangeAspect="1"/>
          </p:cNvPicPr>
          <p:nvPr/>
        </p:nvPicPr>
        <p:blipFill>
          <a:blip r:embed="rId2"/>
          <a:stretch>
            <a:fillRect/>
          </a:stretch>
        </p:blipFill>
        <p:spPr>
          <a:xfrm>
            <a:off x="10469880" y="411480"/>
            <a:ext cx="914400" cy="270785"/>
          </a:xfrm>
          <a:prstGeom prst="rect">
            <a:avLst/>
          </a:prstGeom>
        </p:spPr>
      </p:pic>
      <p:sp>
        <p:nvSpPr>
          <p:cNvPr id="3" name="TextBox 2"/>
          <p:cNvSpPr txBox="1"/>
          <p:nvPr/>
        </p:nvSpPr>
        <p:spPr>
          <a:xfrm>
            <a:off x="822960" y="502920"/>
            <a:ext cx="9601200" cy="822960"/>
          </a:xfrm>
          <a:prstGeom prst="rect">
            <a:avLst/>
          </a:prstGeom>
          <a:noFill/>
        </p:spPr>
        <p:txBody>
          <a:bodyPr wrap="square">
            <a:spAutoFit/>
          </a:bodyPr>
          <a:lstStyle/>
          <a:p>
            <a:pPr algn="l">
              <a:spcAft>
                <a:spcPts val="600"/>
              </a:spcAft>
            </a:pPr>
            <a:r>
              <a:rPr sz="2800" b="1" i="0">
                <a:solidFill>
                  <a:srgbClr val="06243F"/>
                </a:solidFill>
                <a:latin typeface="IBM Plex Serif"/>
              </a:rPr>
              <a:t>Capability matrix</a:t>
            </a:r>
          </a:p>
        </p:txBody>
      </p:sp>
      <p:sp>
        <p:nvSpPr>
          <p:cNvPr id="4" name="Rectangle 3"/>
          <p:cNvSpPr/>
          <p:nvPr/>
        </p:nvSpPr>
        <p:spPr>
          <a:xfrm>
            <a:off x="822960" y="1554480"/>
            <a:ext cx="4754880" cy="457200"/>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Rectangle 4"/>
          <p:cNvSpPr/>
          <p:nvPr/>
        </p:nvSpPr>
        <p:spPr>
          <a:xfrm>
            <a:off x="5623560" y="1554480"/>
            <a:ext cx="2743200" cy="457200"/>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Aft>
                <a:spcPts val="600"/>
              </a:spcAft>
            </a:pPr>
            <a:r>
              <a:rPr sz="1100" b="1" i="0">
                <a:solidFill>
                  <a:srgbClr val="6E6E73"/>
                </a:solidFill>
                <a:latin typeface="IBM Plex Mono"/>
              </a:rPr>
              <a:t>TYPICAL APPROACH</a:t>
            </a:r>
          </a:p>
        </p:txBody>
      </p:sp>
      <p:sp>
        <p:nvSpPr>
          <p:cNvPr id="6" name="Rectangle 5"/>
          <p:cNvSpPr/>
          <p:nvPr/>
        </p:nvSpPr>
        <p:spPr>
          <a:xfrm>
            <a:off x="8412480" y="1554480"/>
            <a:ext cx="2743200" cy="457200"/>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Aft>
                <a:spcPts val="600"/>
              </a:spcAft>
            </a:pPr>
            <a:r>
              <a:rPr sz="1100" b="1" i="0">
                <a:solidFill>
                  <a:srgbClr val="6E6E73"/>
                </a:solidFill>
                <a:latin typeface="IBM Plex Mono"/>
              </a:rPr>
              <a:t>ADIP</a:t>
            </a:r>
          </a:p>
        </p:txBody>
      </p:sp>
      <p:sp>
        <p:nvSpPr>
          <p:cNvPr id="7" name="Rectangle 6"/>
          <p:cNvSpPr/>
          <p:nvPr/>
        </p:nvSpPr>
        <p:spPr>
          <a:xfrm>
            <a:off x="822960" y="2011680"/>
            <a:ext cx="10378440" cy="25603"/>
          </a:xfrm>
          <a:prstGeom prst="rect">
            <a:avLst/>
          </a:prstGeom>
          <a:solidFill>
            <a:srgbClr val="1D1D1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Rectangle 7"/>
          <p:cNvSpPr/>
          <p:nvPr/>
        </p:nvSpPr>
        <p:spPr>
          <a:xfrm>
            <a:off x="822960" y="2071116"/>
            <a:ext cx="10378440" cy="12801"/>
          </a:xfrm>
          <a:prstGeom prst="rect">
            <a:avLst/>
          </a:prstGeom>
          <a:solidFill>
            <a:srgbClr val="1D1D1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Rectangle 8"/>
          <p:cNvSpPr/>
          <p:nvPr/>
        </p:nvSpPr>
        <p:spPr>
          <a:xfrm>
            <a:off x="822960" y="2057400"/>
            <a:ext cx="4754880" cy="621792"/>
          </a:xfrm>
          <a:prstGeom prst="rect">
            <a:avLst/>
          </a:prstGeom>
          <a:solidFill>
            <a:srgbClr val="FFFFFF"/>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109728"/>
          <a:lstStyle/>
          <a:p>
            <a:pPr algn="l">
              <a:spcAft>
                <a:spcPts val="600"/>
              </a:spcAft>
            </a:pPr>
            <a:r>
              <a:rPr sz="1200" b="0" i="0">
                <a:solidFill>
                  <a:srgbClr val="1D1D1F"/>
                </a:solidFill>
                <a:latin typeface="IBM Plex Sans"/>
              </a:rPr>
              <a:t>Sees the signal before the promise breaks</a:t>
            </a:r>
          </a:p>
        </p:txBody>
      </p:sp>
      <p:sp>
        <p:nvSpPr>
          <p:cNvPr id="10" name="Rectangle 9"/>
          <p:cNvSpPr/>
          <p:nvPr/>
        </p:nvSpPr>
        <p:spPr>
          <a:xfrm>
            <a:off x="5623560" y="2057400"/>
            <a:ext cx="2743200" cy="621792"/>
          </a:xfrm>
          <a:prstGeom prst="rect">
            <a:avLst/>
          </a:prstGeom>
          <a:solidFill>
            <a:srgbClr val="FFFFFF"/>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Aft>
                <a:spcPts val="600"/>
              </a:spcAft>
            </a:pPr>
            <a:r>
              <a:rPr sz="1300" b="0" i="0">
                <a:solidFill>
                  <a:srgbClr val="6E6E73"/>
                </a:solidFill>
                <a:latin typeface="IBM Plex Sans"/>
              </a:rPr>
              <a:t>—</a:t>
            </a:r>
          </a:p>
        </p:txBody>
      </p:sp>
      <p:sp>
        <p:nvSpPr>
          <p:cNvPr id="11" name="Rectangle 10"/>
          <p:cNvSpPr/>
          <p:nvPr/>
        </p:nvSpPr>
        <p:spPr>
          <a:xfrm>
            <a:off x="8412480" y="2057400"/>
            <a:ext cx="2743200" cy="621792"/>
          </a:xfrm>
          <a:prstGeom prst="rect">
            <a:avLst/>
          </a:prstGeom>
          <a:solidFill>
            <a:srgbClr val="E0F0F1"/>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Aft>
                <a:spcPts val="600"/>
              </a:spcAft>
            </a:pPr>
            <a:r>
              <a:rPr sz="1400" b="1" i="0">
                <a:solidFill>
                  <a:srgbClr val="06545B"/>
                </a:solidFill>
                <a:latin typeface="IBM Plex Sans"/>
              </a:rPr>
              <a:t>✓</a:t>
            </a:r>
          </a:p>
        </p:txBody>
      </p:sp>
      <p:sp>
        <p:nvSpPr>
          <p:cNvPr id="12" name="Rectangle 11"/>
          <p:cNvSpPr/>
          <p:nvPr/>
        </p:nvSpPr>
        <p:spPr>
          <a:xfrm>
            <a:off x="822960" y="2715768"/>
            <a:ext cx="4754880" cy="621792"/>
          </a:xfrm>
          <a:prstGeom prst="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109728"/>
          <a:lstStyle/>
          <a:p>
            <a:pPr algn="l">
              <a:spcAft>
                <a:spcPts val="600"/>
              </a:spcAft>
            </a:pPr>
            <a:r>
              <a:rPr sz="1200" b="0" i="0">
                <a:solidFill>
                  <a:srgbClr val="1D1D1F"/>
                </a:solidFill>
                <a:latin typeface="IBM Plex Sans"/>
              </a:rPr>
              <a:t>Prices every option before choosing</a:t>
            </a:r>
          </a:p>
        </p:txBody>
      </p:sp>
      <p:sp>
        <p:nvSpPr>
          <p:cNvPr id="13" name="Rectangle 12"/>
          <p:cNvSpPr/>
          <p:nvPr/>
        </p:nvSpPr>
        <p:spPr>
          <a:xfrm>
            <a:off x="5623560" y="2715768"/>
            <a:ext cx="2743200" cy="621792"/>
          </a:xfrm>
          <a:prstGeom prst="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Aft>
                <a:spcPts val="600"/>
              </a:spcAft>
            </a:pPr>
            <a:r>
              <a:rPr sz="1300" b="0" i="0">
                <a:solidFill>
                  <a:srgbClr val="6E6E73"/>
                </a:solidFill>
                <a:latin typeface="IBM Plex Sans"/>
              </a:rPr>
              <a:t>—</a:t>
            </a:r>
          </a:p>
        </p:txBody>
      </p:sp>
      <p:sp>
        <p:nvSpPr>
          <p:cNvPr id="14" name="Rectangle 13"/>
          <p:cNvSpPr/>
          <p:nvPr/>
        </p:nvSpPr>
        <p:spPr>
          <a:xfrm>
            <a:off x="8412480" y="2715768"/>
            <a:ext cx="2743200" cy="621792"/>
          </a:xfrm>
          <a:prstGeom prst="rect">
            <a:avLst/>
          </a:prstGeom>
          <a:solidFill>
            <a:srgbClr val="E0F0F1"/>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Aft>
                <a:spcPts val="600"/>
              </a:spcAft>
            </a:pPr>
            <a:r>
              <a:rPr sz="1400" b="1" i="0">
                <a:solidFill>
                  <a:srgbClr val="06545B"/>
                </a:solidFill>
                <a:latin typeface="IBM Plex Sans"/>
              </a:rPr>
              <a:t>✓</a:t>
            </a:r>
          </a:p>
        </p:txBody>
      </p:sp>
      <p:sp>
        <p:nvSpPr>
          <p:cNvPr id="15" name="Rectangle 14"/>
          <p:cNvSpPr/>
          <p:nvPr/>
        </p:nvSpPr>
        <p:spPr>
          <a:xfrm>
            <a:off x="822960" y="3374136"/>
            <a:ext cx="4754880" cy="621792"/>
          </a:xfrm>
          <a:prstGeom prst="rect">
            <a:avLst/>
          </a:prstGeom>
          <a:solidFill>
            <a:srgbClr val="FFFFFF"/>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109728"/>
          <a:lstStyle/>
          <a:p>
            <a:pPr algn="l">
              <a:spcAft>
                <a:spcPts val="600"/>
              </a:spcAft>
            </a:pPr>
            <a:r>
              <a:rPr sz="1200" b="0" i="0">
                <a:solidFill>
                  <a:srgbClr val="1D1D1F"/>
                </a:solidFill>
                <a:latin typeface="IBM Plex Sans"/>
              </a:rPr>
              <a:t>Applies your judgment, not just your data</a:t>
            </a:r>
          </a:p>
        </p:txBody>
      </p:sp>
      <p:sp>
        <p:nvSpPr>
          <p:cNvPr id="16" name="Rectangle 15"/>
          <p:cNvSpPr/>
          <p:nvPr/>
        </p:nvSpPr>
        <p:spPr>
          <a:xfrm>
            <a:off x="5623560" y="3374136"/>
            <a:ext cx="2743200" cy="621792"/>
          </a:xfrm>
          <a:prstGeom prst="rect">
            <a:avLst/>
          </a:prstGeom>
          <a:solidFill>
            <a:srgbClr val="FFFFFF"/>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Aft>
                <a:spcPts val="600"/>
              </a:spcAft>
            </a:pPr>
            <a:r>
              <a:rPr sz="1300" b="0" i="0">
                <a:solidFill>
                  <a:srgbClr val="6E6E73"/>
                </a:solidFill>
                <a:latin typeface="IBM Plex Sans"/>
              </a:rPr>
              <a:t>—</a:t>
            </a:r>
          </a:p>
        </p:txBody>
      </p:sp>
      <p:sp>
        <p:nvSpPr>
          <p:cNvPr id="17" name="Rectangle 16"/>
          <p:cNvSpPr/>
          <p:nvPr/>
        </p:nvSpPr>
        <p:spPr>
          <a:xfrm>
            <a:off x="8412480" y="3374136"/>
            <a:ext cx="2743200" cy="621792"/>
          </a:xfrm>
          <a:prstGeom prst="rect">
            <a:avLst/>
          </a:prstGeom>
          <a:solidFill>
            <a:srgbClr val="E0F0F1"/>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Aft>
                <a:spcPts val="600"/>
              </a:spcAft>
            </a:pPr>
            <a:r>
              <a:rPr sz="1400" b="1" i="0">
                <a:solidFill>
                  <a:srgbClr val="06545B"/>
                </a:solidFill>
                <a:latin typeface="IBM Plex Sans"/>
              </a:rPr>
              <a:t>✓</a:t>
            </a:r>
          </a:p>
        </p:txBody>
      </p:sp>
      <p:sp>
        <p:nvSpPr>
          <p:cNvPr id="18" name="Rectangle 17"/>
          <p:cNvSpPr/>
          <p:nvPr/>
        </p:nvSpPr>
        <p:spPr>
          <a:xfrm>
            <a:off x="822960" y="4032504"/>
            <a:ext cx="4754880" cy="621792"/>
          </a:xfrm>
          <a:prstGeom prst="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109728"/>
          <a:lstStyle/>
          <a:p>
            <a:pPr algn="l">
              <a:spcAft>
                <a:spcPts val="600"/>
              </a:spcAft>
            </a:pPr>
            <a:r>
              <a:rPr sz="1200" b="0" i="0">
                <a:solidFill>
                  <a:srgbClr val="1D1D1F"/>
                </a:solidFill>
                <a:latin typeface="IBM Plex Sans"/>
              </a:rPr>
              <a:t>Writes the decision back to the system of record</a:t>
            </a:r>
          </a:p>
        </p:txBody>
      </p:sp>
      <p:sp>
        <p:nvSpPr>
          <p:cNvPr id="19" name="Rectangle 18"/>
          <p:cNvSpPr/>
          <p:nvPr/>
        </p:nvSpPr>
        <p:spPr>
          <a:xfrm>
            <a:off x="5623560" y="4032504"/>
            <a:ext cx="2743200" cy="621792"/>
          </a:xfrm>
          <a:prstGeom prst="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Aft>
                <a:spcPts val="600"/>
              </a:spcAft>
            </a:pPr>
            <a:r>
              <a:rPr sz="1300" b="0" i="0">
                <a:solidFill>
                  <a:srgbClr val="6E6E73"/>
                </a:solidFill>
                <a:latin typeface="IBM Plex Sans"/>
              </a:rPr>
              <a:t>—</a:t>
            </a:r>
          </a:p>
        </p:txBody>
      </p:sp>
      <p:sp>
        <p:nvSpPr>
          <p:cNvPr id="20" name="Rectangle 19"/>
          <p:cNvSpPr/>
          <p:nvPr/>
        </p:nvSpPr>
        <p:spPr>
          <a:xfrm>
            <a:off x="8412480" y="4032504"/>
            <a:ext cx="2743200" cy="621792"/>
          </a:xfrm>
          <a:prstGeom prst="rect">
            <a:avLst/>
          </a:prstGeom>
          <a:solidFill>
            <a:srgbClr val="E0F0F1"/>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Aft>
                <a:spcPts val="600"/>
              </a:spcAft>
            </a:pPr>
            <a:r>
              <a:rPr sz="1400" b="1" i="0">
                <a:solidFill>
                  <a:srgbClr val="06545B"/>
                </a:solidFill>
                <a:latin typeface="IBM Plex Sans"/>
              </a:rPr>
              <a:t>✓</a:t>
            </a:r>
          </a:p>
        </p:txBody>
      </p:sp>
      <p:sp>
        <p:nvSpPr>
          <p:cNvPr id="21" name="Rectangle 20"/>
          <p:cNvSpPr/>
          <p:nvPr/>
        </p:nvSpPr>
        <p:spPr>
          <a:xfrm>
            <a:off x="822960" y="4690872"/>
            <a:ext cx="4754880" cy="621792"/>
          </a:xfrm>
          <a:prstGeom prst="rect">
            <a:avLst/>
          </a:prstGeom>
          <a:solidFill>
            <a:srgbClr val="FFFFFF"/>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lIns="109728"/>
          <a:lstStyle/>
          <a:p>
            <a:pPr algn="l">
              <a:spcAft>
                <a:spcPts val="600"/>
              </a:spcAft>
            </a:pPr>
            <a:r>
              <a:rPr sz="1200" b="0" i="0">
                <a:solidFill>
                  <a:srgbClr val="1D1D1F"/>
                </a:solidFill>
                <a:latin typeface="IBM Plex Sans"/>
              </a:rPr>
              <a:t>Leaves an auditable, reversible trail</a:t>
            </a:r>
          </a:p>
        </p:txBody>
      </p:sp>
      <p:sp>
        <p:nvSpPr>
          <p:cNvPr id="22" name="Rectangle 21"/>
          <p:cNvSpPr/>
          <p:nvPr/>
        </p:nvSpPr>
        <p:spPr>
          <a:xfrm>
            <a:off x="5623560" y="4690872"/>
            <a:ext cx="2743200" cy="621792"/>
          </a:xfrm>
          <a:prstGeom prst="rect">
            <a:avLst/>
          </a:prstGeom>
          <a:solidFill>
            <a:srgbClr val="FFFFFF"/>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Aft>
                <a:spcPts val="600"/>
              </a:spcAft>
            </a:pPr>
            <a:r>
              <a:rPr sz="1300" b="0" i="0">
                <a:solidFill>
                  <a:srgbClr val="6E6E73"/>
                </a:solidFill>
                <a:latin typeface="IBM Plex Sans"/>
              </a:rPr>
              <a:t>partial</a:t>
            </a:r>
          </a:p>
        </p:txBody>
      </p:sp>
      <p:sp>
        <p:nvSpPr>
          <p:cNvPr id="23" name="Rectangle 22"/>
          <p:cNvSpPr/>
          <p:nvPr/>
        </p:nvSpPr>
        <p:spPr>
          <a:xfrm>
            <a:off x="8412480" y="4690872"/>
            <a:ext cx="2743200" cy="621792"/>
          </a:xfrm>
          <a:prstGeom prst="rect">
            <a:avLst/>
          </a:prstGeom>
          <a:solidFill>
            <a:srgbClr val="E0F0F1"/>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Aft>
                <a:spcPts val="600"/>
              </a:spcAft>
            </a:pPr>
            <a:r>
              <a:rPr sz="1400" b="1" i="0">
                <a:solidFill>
                  <a:srgbClr val="06545B"/>
                </a:solidFill>
                <a:latin typeface="IBM Plex Sans"/>
              </a:rPr>
              <a:t>✓</a:t>
            </a:r>
          </a:p>
        </p:txBody>
      </p:sp>
      <p:sp>
        <p:nvSpPr>
          <p:cNvPr id="24" name="TextBox 23"/>
          <p:cNvSpPr txBox="1"/>
          <p:nvPr/>
        </p:nvSpPr>
        <p:spPr>
          <a:xfrm>
            <a:off x="822960" y="5760720"/>
            <a:ext cx="10515600" cy="457200"/>
          </a:xfrm>
          <a:prstGeom prst="rect">
            <a:avLst/>
          </a:prstGeom>
          <a:noFill/>
        </p:spPr>
        <p:txBody>
          <a:bodyPr wrap="square">
            <a:spAutoFit/>
          </a:bodyPr>
          <a:lstStyle/>
          <a:p>
            <a:pPr algn="l">
              <a:spcAft>
                <a:spcPts val="600"/>
              </a:spcAft>
            </a:pPr>
            <a:r>
              <a:rPr sz="1100" b="0" i="0">
                <a:solidFill>
                  <a:srgbClr val="6E6E73"/>
                </a:solidFill>
                <a:latin typeface="IBM Plex Sans"/>
              </a:rPr>
              <a:t>Framed against the typical dashboard-and-spreadsheet status quo — never against named competitors.</a:t>
            </a:r>
          </a:p>
        </p:txBody>
      </p:sp>
      <p:sp>
        <p:nvSpPr>
          <p:cNvPr id="25" name="TextBox 24"/>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6E6E73"/>
                </a:solidFill>
                <a:latin typeface="IBM Plex Mono"/>
              </a:rPr>
              <a:t>© 2026 Analytics2Go, Inc. All rights reserved. · Confidential &amp; Proprietary</a:t>
            </a:r>
          </a:p>
        </p:txBody>
      </p:sp>
      <p:sp>
        <p:nvSpPr>
          <p:cNvPr id="26" name="TextBox 25"/>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6E6E73"/>
                </a:solidFill>
                <a:latin typeface="IBM Plex Mono"/>
              </a:rPr>
              <a:t>1</a:t>
            </a:fld>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a2go-logo-dark.png"/>
          <p:cNvPicPr>
            <a:picLocks noChangeAspect="1"/>
          </p:cNvPicPr>
          <p:nvPr/>
        </p:nvPicPr>
        <p:blipFill>
          <a:blip r:embed="rId2"/>
          <a:stretch>
            <a:fillRect/>
          </a:stretch>
        </p:blipFill>
        <p:spPr>
          <a:xfrm>
            <a:off x="10469880" y="411480"/>
            <a:ext cx="914400" cy="270785"/>
          </a:xfrm>
          <a:prstGeom prst="rect">
            <a:avLst/>
          </a:prstGeom>
        </p:spPr>
      </p:pic>
      <p:sp>
        <p:nvSpPr>
          <p:cNvPr id="3" name="TextBox 2"/>
          <p:cNvSpPr txBox="1"/>
          <p:nvPr/>
        </p:nvSpPr>
        <p:spPr>
          <a:xfrm>
            <a:off x="822960" y="502920"/>
            <a:ext cx="9601200" cy="822960"/>
          </a:xfrm>
          <a:prstGeom prst="rect">
            <a:avLst/>
          </a:prstGeom>
          <a:noFill/>
        </p:spPr>
        <p:txBody>
          <a:bodyPr wrap="square">
            <a:spAutoFit/>
          </a:bodyPr>
          <a:lstStyle/>
          <a:p>
            <a:pPr algn="l">
              <a:spcAft>
                <a:spcPts val="600"/>
              </a:spcAft>
            </a:pPr>
            <a:r>
              <a:rPr sz="2800" b="1" i="0">
                <a:solidFill>
                  <a:srgbClr val="06243F"/>
                </a:solidFill>
                <a:latin typeface="IBM Plex Serif"/>
              </a:rPr>
              <a:t>Roadmap</a:t>
            </a:r>
          </a:p>
        </p:txBody>
      </p:sp>
      <p:sp>
        <p:nvSpPr>
          <p:cNvPr id="4" name="TextBox 3"/>
          <p:cNvSpPr txBox="1"/>
          <p:nvPr/>
        </p:nvSpPr>
        <p:spPr>
          <a:xfrm>
            <a:off x="2743200" y="1417320"/>
            <a:ext cx="2011680" cy="320040"/>
          </a:xfrm>
          <a:prstGeom prst="rect">
            <a:avLst/>
          </a:prstGeom>
          <a:noFill/>
        </p:spPr>
        <p:txBody>
          <a:bodyPr wrap="square">
            <a:spAutoFit/>
          </a:bodyPr>
          <a:lstStyle/>
          <a:p>
            <a:pPr algn="ctr">
              <a:spcAft>
                <a:spcPts val="600"/>
              </a:spcAft>
            </a:pPr>
            <a:r>
              <a:rPr sz="1100" b="0" i="0">
                <a:solidFill>
                  <a:srgbClr val="6E6E73"/>
                </a:solidFill>
                <a:latin typeface="IBM Plex Mono"/>
              </a:rPr>
              <a:t>Q3 2026</a:t>
            </a:r>
          </a:p>
        </p:txBody>
      </p:sp>
      <p:cxnSp>
        <p:nvCxnSpPr>
          <p:cNvPr id="5" name="Connector 4"/>
          <p:cNvCxnSpPr/>
          <p:nvPr/>
        </p:nvCxnSpPr>
        <p:spPr>
          <a:xfrm>
            <a:off x="2743200" y="1783080"/>
            <a:ext cx="0" cy="3246120"/>
          </a:xfrm>
          <a:prstGeom prst="line">
            <a:avLst/>
          </a:prstGeom>
          <a:ln w="9525">
            <a:solidFill>
              <a:srgbClr val="D2D2D7"/>
            </a:solidFill>
          </a:ln>
        </p:spPr>
        <p:style>
          <a:lnRef idx="2">
            <a:schemeClr val="accent1"/>
          </a:lnRef>
          <a:fillRef idx="0">
            <a:schemeClr val="accent1"/>
          </a:fillRef>
          <a:effectRef idx="1">
            <a:schemeClr val="accent1"/>
          </a:effectRef>
          <a:fontRef idx="minor">
            <a:schemeClr val="tx1"/>
          </a:fontRef>
        </p:style>
      </p:cxnSp>
      <p:sp>
        <p:nvSpPr>
          <p:cNvPr id="6" name="TextBox 5"/>
          <p:cNvSpPr txBox="1"/>
          <p:nvPr/>
        </p:nvSpPr>
        <p:spPr>
          <a:xfrm>
            <a:off x="4892040" y="1417320"/>
            <a:ext cx="2011680" cy="320040"/>
          </a:xfrm>
          <a:prstGeom prst="rect">
            <a:avLst/>
          </a:prstGeom>
          <a:noFill/>
        </p:spPr>
        <p:txBody>
          <a:bodyPr wrap="square">
            <a:spAutoFit/>
          </a:bodyPr>
          <a:lstStyle/>
          <a:p>
            <a:pPr algn="ctr">
              <a:spcAft>
                <a:spcPts val="600"/>
              </a:spcAft>
            </a:pPr>
            <a:r>
              <a:rPr sz="1100" b="0" i="0">
                <a:solidFill>
                  <a:srgbClr val="6E6E73"/>
                </a:solidFill>
                <a:latin typeface="IBM Plex Mono"/>
              </a:rPr>
              <a:t>Q4 2026</a:t>
            </a:r>
          </a:p>
        </p:txBody>
      </p:sp>
      <p:cxnSp>
        <p:nvCxnSpPr>
          <p:cNvPr id="7" name="Connector 6"/>
          <p:cNvCxnSpPr/>
          <p:nvPr/>
        </p:nvCxnSpPr>
        <p:spPr>
          <a:xfrm>
            <a:off x="4892040" y="1783080"/>
            <a:ext cx="0" cy="3246120"/>
          </a:xfrm>
          <a:prstGeom prst="line">
            <a:avLst/>
          </a:prstGeom>
          <a:ln w="9525">
            <a:solidFill>
              <a:srgbClr val="D2D2D7"/>
            </a:solidFill>
          </a:ln>
        </p:spPr>
        <p:style>
          <a:lnRef idx="2">
            <a:schemeClr val="accent1"/>
          </a:lnRef>
          <a:fillRef idx="0">
            <a:schemeClr val="accent1"/>
          </a:fillRef>
          <a:effectRef idx="1">
            <a:schemeClr val="accent1"/>
          </a:effectRef>
          <a:fontRef idx="minor">
            <a:schemeClr val="tx1"/>
          </a:fontRef>
        </p:style>
      </p:cxnSp>
      <p:sp>
        <p:nvSpPr>
          <p:cNvPr id="8" name="TextBox 7"/>
          <p:cNvSpPr txBox="1"/>
          <p:nvPr/>
        </p:nvSpPr>
        <p:spPr>
          <a:xfrm>
            <a:off x="7040880" y="1417320"/>
            <a:ext cx="2011680" cy="320040"/>
          </a:xfrm>
          <a:prstGeom prst="rect">
            <a:avLst/>
          </a:prstGeom>
          <a:noFill/>
        </p:spPr>
        <p:txBody>
          <a:bodyPr wrap="square">
            <a:spAutoFit/>
          </a:bodyPr>
          <a:lstStyle/>
          <a:p>
            <a:pPr algn="ctr">
              <a:spcAft>
                <a:spcPts val="600"/>
              </a:spcAft>
            </a:pPr>
            <a:r>
              <a:rPr sz="1100" b="0" i="0">
                <a:solidFill>
                  <a:srgbClr val="6E6E73"/>
                </a:solidFill>
                <a:latin typeface="IBM Plex Mono"/>
              </a:rPr>
              <a:t>Q1 2027</a:t>
            </a:r>
          </a:p>
        </p:txBody>
      </p:sp>
      <p:cxnSp>
        <p:nvCxnSpPr>
          <p:cNvPr id="9" name="Connector 8"/>
          <p:cNvCxnSpPr/>
          <p:nvPr/>
        </p:nvCxnSpPr>
        <p:spPr>
          <a:xfrm>
            <a:off x="7040880" y="1783080"/>
            <a:ext cx="0" cy="3246120"/>
          </a:xfrm>
          <a:prstGeom prst="line">
            <a:avLst/>
          </a:prstGeom>
          <a:ln w="9525">
            <a:solidFill>
              <a:srgbClr val="D2D2D7"/>
            </a:solidFill>
          </a:ln>
        </p:spPr>
        <p:style>
          <a:lnRef idx="2">
            <a:schemeClr val="accent1"/>
          </a:lnRef>
          <a:fillRef idx="0">
            <a:schemeClr val="accent1"/>
          </a:fillRef>
          <a:effectRef idx="1">
            <a:schemeClr val="accent1"/>
          </a:effectRef>
          <a:fontRef idx="minor">
            <a:schemeClr val="tx1"/>
          </a:fontRef>
        </p:style>
      </p:cxnSp>
      <p:sp>
        <p:nvSpPr>
          <p:cNvPr id="10" name="TextBox 9"/>
          <p:cNvSpPr txBox="1"/>
          <p:nvPr/>
        </p:nvSpPr>
        <p:spPr>
          <a:xfrm>
            <a:off x="9189720" y="1417320"/>
            <a:ext cx="2011680" cy="320040"/>
          </a:xfrm>
          <a:prstGeom prst="rect">
            <a:avLst/>
          </a:prstGeom>
          <a:noFill/>
        </p:spPr>
        <p:txBody>
          <a:bodyPr wrap="square">
            <a:spAutoFit/>
          </a:bodyPr>
          <a:lstStyle/>
          <a:p>
            <a:pPr algn="ctr">
              <a:spcAft>
                <a:spcPts val="600"/>
              </a:spcAft>
            </a:pPr>
            <a:r>
              <a:rPr sz="1100" b="0" i="0">
                <a:solidFill>
                  <a:srgbClr val="6E6E73"/>
                </a:solidFill>
                <a:latin typeface="IBM Plex Mono"/>
              </a:rPr>
              <a:t>Q2 2027</a:t>
            </a:r>
          </a:p>
        </p:txBody>
      </p:sp>
      <p:cxnSp>
        <p:nvCxnSpPr>
          <p:cNvPr id="11" name="Connector 10"/>
          <p:cNvCxnSpPr/>
          <p:nvPr/>
        </p:nvCxnSpPr>
        <p:spPr>
          <a:xfrm>
            <a:off x="9189720" y="1783080"/>
            <a:ext cx="0" cy="3246120"/>
          </a:xfrm>
          <a:prstGeom prst="line">
            <a:avLst/>
          </a:prstGeom>
          <a:ln w="9525">
            <a:solidFill>
              <a:srgbClr val="D2D2D7"/>
            </a:solidFill>
          </a:ln>
        </p:spPr>
        <p:style>
          <a:lnRef idx="2">
            <a:schemeClr val="accent1"/>
          </a:lnRef>
          <a:fillRef idx="0">
            <a:schemeClr val="accent1"/>
          </a:fillRef>
          <a:effectRef idx="1">
            <a:schemeClr val="accent1"/>
          </a:effectRef>
          <a:fontRef idx="minor">
            <a:schemeClr val="tx1"/>
          </a:fontRef>
        </p:style>
      </p:cxnSp>
      <p:sp>
        <p:nvSpPr>
          <p:cNvPr id="12" name="TextBox 11"/>
          <p:cNvSpPr txBox="1"/>
          <p:nvPr/>
        </p:nvSpPr>
        <p:spPr>
          <a:xfrm>
            <a:off x="822960" y="2167128"/>
            <a:ext cx="1737360" cy="365760"/>
          </a:xfrm>
          <a:prstGeom prst="rect">
            <a:avLst/>
          </a:prstGeom>
          <a:noFill/>
        </p:spPr>
        <p:txBody>
          <a:bodyPr wrap="square">
            <a:spAutoFit/>
          </a:bodyPr>
          <a:lstStyle/>
          <a:p>
            <a:pPr algn="l">
              <a:spcAft>
                <a:spcPts val="600"/>
              </a:spcAft>
            </a:pPr>
            <a:r>
              <a:rPr sz="1100" b="1" i="0">
                <a:solidFill>
                  <a:srgbClr val="3A3A3C"/>
                </a:solidFill>
                <a:latin typeface="IBM Plex Mono"/>
              </a:rPr>
              <a:t>SENSE</a:t>
            </a:r>
          </a:p>
        </p:txBody>
      </p:sp>
      <p:sp>
        <p:nvSpPr>
          <p:cNvPr id="13" name="Rounded Rectangle 12"/>
          <p:cNvSpPr/>
          <p:nvPr/>
        </p:nvSpPr>
        <p:spPr>
          <a:xfrm>
            <a:off x="2958084" y="2057400"/>
            <a:ext cx="3438144" cy="566928"/>
          </a:xfrm>
          <a:prstGeom prst="roundRect">
            <a:avLst/>
          </a:prstGeom>
          <a:solidFill>
            <a:srgbClr val="1F77C4"/>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100" b="1" i="0">
                <a:solidFill>
                  <a:srgbClr val="FFFFFF"/>
                </a:solidFill>
                <a:latin typeface="IBM Plex Sans"/>
              </a:rPr>
              <a:t>Capability A</a:t>
            </a:r>
          </a:p>
        </p:txBody>
      </p:sp>
      <p:sp>
        <p:nvSpPr>
          <p:cNvPr id="14" name="Rounded Rectangle 13"/>
          <p:cNvSpPr/>
          <p:nvPr/>
        </p:nvSpPr>
        <p:spPr>
          <a:xfrm>
            <a:off x="6825996" y="2057400"/>
            <a:ext cx="4512564" cy="566928"/>
          </a:xfrm>
          <a:prstGeom prst="roundRect">
            <a:avLst/>
          </a:prstGeom>
          <a:solidFill>
            <a:srgbClr val="1F77C4"/>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100" b="1" i="0">
                <a:solidFill>
                  <a:srgbClr val="FFFFFF"/>
                </a:solidFill>
                <a:latin typeface="IBM Plex Sans"/>
              </a:rPr>
              <a:t>Capability B</a:t>
            </a:r>
          </a:p>
        </p:txBody>
      </p:sp>
      <p:sp>
        <p:nvSpPr>
          <p:cNvPr id="15" name="TextBox 14"/>
          <p:cNvSpPr txBox="1"/>
          <p:nvPr/>
        </p:nvSpPr>
        <p:spPr>
          <a:xfrm>
            <a:off x="822960" y="3218688"/>
            <a:ext cx="1737360" cy="365760"/>
          </a:xfrm>
          <a:prstGeom prst="rect">
            <a:avLst/>
          </a:prstGeom>
          <a:noFill/>
        </p:spPr>
        <p:txBody>
          <a:bodyPr wrap="square">
            <a:spAutoFit/>
          </a:bodyPr>
          <a:lstStyle/>
          <a:p>
            <a:pPr algn="l">
              <a:spcAft>
                <a:spcPts val="600"/>
              </a:spcAft>
            </a:pPr>
            <a:r>
              <a:rPr sz="1100" b="1" i="0">
                <a:solidFill>
                  <a:srgbClr val="3A3A3C"/>
                </a:solidFill>
                <a:latin typeface="IBM Plex Mono"/>
              </a:rPr>
              <a:t>DECIDE</a:t>
            </a:r>
          </a:p>
        </p:txBody>
      </p:sp>
      <p:sp>
        <p:nvSpPr>
          <p:cNvPr id="16" name="Rounded Rectangle 15"/>
          <p:cNvSpPr/>
          <p:nvPr/>
        </p:nvSpPr>
        <p:spPr>
          <a:xfrm>
            <a:off x="4032504" y="3108960"/>
            <a:ext cx="4727448" cy="566928"/>
          </a:xfrm>
          <a:prstGeom prst="roundRect">
            <a:avLst/>
          </a:prstGeom>
          <a:solidFill>
            <a:srgbClr val="0A4A92"/>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100" b="1" i="0">
                <a:solidFill>
                  <a:srgbClr val="FFFFFF"/>
                </a:solidFill>
                <a:latin typeface="IBM Plex Sans"/>
              </a:rPr>
              <a:t>Capability C</a:t>
            </a:r>
          </a:p>
        </p:txBody>
      </p:sp>
      <p:sp>
        <p:nvSpPr>
          <p:cNvPr id="17" name="Rounded Rectangle 16"/>
          <p:cNvSpPr/>
          <p:nvPr/>
        </p:nvSpPr>
        <p:spPr>
          <a:xfrm>
            <a:off x="8974836" y="3108960"/>
            <a:ext cx="2363724" cy="566928"/>
          </a:xfrm>
          <a:prstGeom prst="roundRect">
            <a:avLst/>
          </a:prstGeom>
          <a:solidFill>
            <a:srgbClr val="0A4A92"/>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100" b="1" i="0">
                <a:solidFill>
                  <a:srgbClr val="FFFFFF"/>
                </a:solidFill>
                <a:latin typeface="IBM Plex Sans"/>
              </a:rPr>
              <a:t>Capability D</a:t>
            </a:r>
          </a:p>
        </p:txBody>
      </p:sp>
      <p:sp>
        <p:nvSpPr>
          <p:cNvPr id="18" name="TextBox 17"/>
          <p:cNvSpPr txBox="1"/>
          <p:nvPr/>
        </p:nvSpPr>
        <p:spPr>
          <a:xfrm>
            <a:off x="822960" y="4270248"/>
            <a:ext cx="1737360" cy="365760"/>
          </a:xfrm>
          <a:prstGeom prst="rect">
            <a:avLst/>
          </a:prstGeom>
          <a:noFill/>
        </p:spPr>
        <p:txBody>
          <a:bodyPr wrap="square">
            <a:spAutoFit/>
          </a:bodyPr>
          <a:lstStyle/>
          <a:p>
            <a:pPr algn="l">
              <a:spcAft>
                <a:spcPts val="600"/>
              </a:spcAft>
            </a:pPr>
            <a:r>
              <a:rPr sz="1100" b="1" i="0">
                <a:solidFill>
                  <a:srgbClr val="3A3A3C"/>
                </a:solidFill>
                <a:latin typeface="IBM Plex Mono"/>
              </a:rPr>
              <a:t>ACT</a:t>
            </a:r>
          </a:p>
        </p:txBody>
      </p:sp>
      <p:sp>
        <p:nvSpPr>
          <p:cNvPr id="19" name="Rounded Rectangle 18"/>
          <p:cNvSpPr/>
          <p:nvPr/>
        </p:nvSpPr>
        <p:spPr>
          <a:xfrm>
            <a:off x="5321808" y="4160520"/>
            <a:ext cx="3867912" cy="566928"/>
          </a:xfrm>
          <a:prstGeom prst="roundRect">
            <a:avLst/>
          </a:prstGeom>
          <a:solidFill>
            <a:srgbClr val="00707A"/>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100" b="1" i="0">
                <a:solidFill>
                  <a:srgbClr val="FFFFFF"/>
                </a:solidFill>
                <a:latin typeface="IBM Plex Sans"/>
              </a:rPr>
              <a:t>Capability E</a:t>
            </a:r>
          </a:p>
        </p:txBody>
      </p:sp>
      <p:sp>
        <p:nvSpPr>
          <p:cNvPr id="20" name="Rounded Rectangle 19"/>
          <p:cNvSpPr/>
          <p:nvPr/>
        </p:nvSpPr>
        <p:spPr>
          <a:xfrm>
            <a:off x="9189720" y="4160520"/>
            <a:ext cx="2148840" cy="566928"/>
          </a:xfrm>
          <a:prstGeom prst="roundRect">
            <a:avLst/>
          </a:prstGeom>
          <a:solidFill>
            <a:srgbClr val="00707A"/>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spcAft>
                <a:spcPts val="600"/>
              </a:spcAft>
            </a:pPr>
            <a:r>
              <a:rPr sz="1100" b="1" i="0">
                <a:solidFill>
                  <a:srgbClr val="FFFFFF"/>
                </a:solidFill>
                <a:latin typeface="IBM Plex Sans"/>
              </a:rPr>
              <a:t>Capability F</a:t>
            </a:r>
          </a:p>
        </p:txBody>
      </p:sp>
      <p:sp>
        <p:nvSpPr>
          <p:cNvPr id="21" name="TextBox 20"/>
          <p:cNvSpPr txBox="1"/>
          <p:nvPr/>
        </p:nvSpPr>
        <p:spPr>
          <a:xfrm>
            <a:off x="822960" y="5394960"/>
            <a:ext cx="10607040" cy="914400"/>
          </a:xfrm>
          <a:prstGeom prst="rect">
            <a:avLst/>
          </a:prstGeom>
          <a:noFill/>
        </p:spPr>
        <p:txBody>
          <a:bodyPr wrap="square">
            <a:spAutoFit/>
          </a:bodyPr>
          <a:lstStyle/>
          <a:p>
            <a:pPr algn="l">
              <a:spcAft>
                <a:spcPts val="600"/>
              </a:spcAft>
            </a:pPr>
            <a:r>
              <a:rPr sz="900" b="0" i="0">
                <a:solidFill>
                  <a:srgbClr val="6E6E73"/>
                </a:solidFill>
                <a:latin typeface="IBM Plex Sans"/>
              </a:rPr>
              <a:t>Statements regarding A2go's plans, directions, product roadmap, and intent are subject to change or withdrawal without notice at the sole discretion of Analytics2Go, Inc. Information about potential future products or capabilities is intended to outline general direction only, should not be relied upon in making a purchasing decision, and is not a commitment, promise, or legal obligation to deliver any material, code, or functionality.</a:t>
            </a:r>
          </a:p>
        </p:txBody>
      </p:sp>
      <p:sp>
        <p:nvSpPr>
          <p:cNvPr id="22" name="TextBox 21"/>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6E6E73"/>
                </a:solidFill>
                <a:latin typeface="IBM Plex Mono"/>
              </a:rPr>
              <a:t>© 2026 Analytics2Go, Inc. All rights reserved. · Confidential &amp; Proprietary</a:t>
            </a:r>
          </a:p>
        </p:txBody>
      </p:sp>
      <p:sp>
        <p:nvSpPr>
          <p:cNvPr id="23" name="TextBox 22"/>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6E6E73"/>
                </a:solidFill>
                <a:latin typeface="IBM Plex Mono"/>
              </a:rPr>
              <a:t>1</a:t>
            </a:fld>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a2go-logo-dark.png"/>
          <p:cNvPicPr>
            <a:picLocks noChangeAspect="1"/>
          </p:cNvPicPr>
          <p:nvPr/>
        </p:nvPicPr>
        <p:blipFill>
          <a:blip r:embed="rId2"/>
          <a:stretch>
            <a:fillRect/>
          </a:stretch>
        </p:blipFill>
        <p:spPr>
          <a:xfrm>
            <a:off x="10469880" y="411480"/>
            <a:ext cx="914400" cy="270785"/>
          </a:xfrm>
          <a:prstGeom prst="rect">
            <a:avLst/>
          </a:prstGeom>
        </p:spPr>
      </p:pic>
      <p:sp>
        <p:nvSpPr>
          <p:cNvPr id="3" name="TextBox 2"/>
          <p:cNvSpPr txBox="1"/>
          <p:nvPr/>
        </p:nvSpPr>
        <p:spPr>
          <a:xfrm>
            <a:off x="822960" y="502920"/>
            <a:ext cx="9601200" cy="822960"/>
          </a:xfrm>
          <a:prstGeom prst="rect">
            <a:avLst/>
          </a:prstGeom>
          <a:noFill/>
        </p:spPr>
        <p:txBody>
          <a:bodyPr wrap="square">
            <a:spAutoFit/>
          </a:bodyPr>
          <a:lstStyle/>
          <a:p>
            <a:pPr algn="l">
              <a:spcAft>
                <a:spcPts val="600"/>
              </a:spcAft>
            </a:pPr>
            <a:r>
              <a:rPr sz="2800" b="1" i="0">
                <a:solidFill>
                  <a:srgbClr val="06243F"/>
                </a:solidFill>
                <a:latin typeface="IBM Plex Serif"/>
              </a:rPr>
              <a:t>What our customers say</a:t>
            </a:r>
          </a:p>
        </p:txBody>
      </p:sp>
      <p:sp>
        <p:nvSpPr>
          <p:cNvPr id="4" name="Oval 3"/>
          <p:cNvSpPr/>
          <p:nvPr/>
        </p:nvSpPr>
        <p:spPr>
          <a:xfrm>
            <a:off x="1097280" y="1828800"/>
            <a:ext cx="2103120" cy="2103120"/>
          </a:xfrm>
          <a:prstGeom prst="ellipse">
            <a:avLst/>
          </a:prstGeom>
          <a:solidFill>
            <a:srgbClr val="F5F5F7"/>
          </a:solidFill>
          <a:ln w="15875">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Aft>
                <a:spcPts val="600"/>
              </a:spcAft>
            </a:pPr>
            <a:r>
              <a:rPr sz="1100" b="0" i="0">
                <a:solidFill>
                  <a:srgbClr val="6E6E73"/>
                </a:solidFill>
                <a:latin typeface="IBM Plex Mono"/>
              </a:rPr>
              <a:t>PHOTO</a:t>
            </a:r>
          </a:p>
        </p:txBody>
      </p:sp>
      <p:sp>
        <p:nvSpPr>
          <p:cNvPr id="5" name="TextBox 4"/>
          <p:cNvSpPr txBox="1"/>
          <p:nvPr/>
        </p:nvSpPr>
        <p:spPr>
          <a:xfrm>
            <a:off x="914400" y="4114800"/>
            <a:ext cx="2468880" cy="822960"/>
          </a:xfrm>
          <a:prstGeom prst="rect">
            <a:avLst/>
          </a:prstGeom>
          <a:noFill/>
        </p:spPr>
        <p:txBody>
          <a:bodyPr wrap="square">
            <a:spAutoFit/>
          </a:bodyPr>
          <a:lstStyle/>
          <a:p>
            <a:pPr algn="l">
              <a:spcAft>
                <a:spcPts val="200"/>
              </a:spcAft>
            </a:pPr>
            <a:r>
              <a:rPr sz="1300" b="1" i="0">
                <a:solidFill>
                  <a:srgbClr val="1D1D1F"/>
                </a:solidFill>
                <a:latin typeface="IBM Plex Sans"/>
              </a:rPr>
              <a:t>Name Surname</a:t>
            </a:r>
          </a:p>
          <a:p>
            <a:pPr algn="l">
              <a:spcAft>
                <a:spcPts val="600"/>
              </a:spcAft>
            </a:pPr>
            <a:r>
              <a:rPr sz="1050" b="0" i="0">
                <a:solidFill>
                  <a:srgbClr val="6E6E73"/>
                </a:solidFill>
                <a:latin typeface="IBM Plex Mono"/>
              </a:rPr>
              <a:t>Title · Company</a:t>
            </a:r>
          </a:p>
        </p:txBody>
      </p:sp>
      <p:sp>
        <p:nvSpPr>
          <p:cNvPr id="6" name="TextBox 5"/>
          <p:cNvSpPr txBox="1"/>
          <p:nvPr/>
        </p:nvSpPr>
        <p:spPr>
          <a:xfrm>
            <a:off x="3749039" y="1828800"/>
            <a:ext cx="7315200" cy="2011680"/>
          </a:xfrm>
          <a:prstGeom prst="rect">
            <a:avLst/>
          </a:prstGeom>
          <a:noFill/>
        </p:spPr>
        <p:txBody>
          <a:bodyPr wrap="square">
            <a:spAutoFit/>
          </a:bodyPr>
          <a:lstStyle/>
          <a:p>
            <a:pPr algn="l">
              <a:spcAft>
                <a:spcPts val="600"/>
              </a:spcAft>
            </a:pPr>
            <a:r>
              <a:rPr sz="2200" b="0" i="1">
                <a:solidFill>
                  <a:srgbClr val="06243F"/>
                </a:solidFill>
                <a:latin typeface="IBM Plex Serif"/>
              </a:rPr>
              <a:t>“Customer quote — exact, approved wording only, sourced in writing.”</a:t>
            </a:r>
          </a:p>
        </p:txBody>
      </p:sp>
      <p:sp>
        <p:nvSpPr>
          <p:cNvPr id="7" name="Rectangle 6"/>
          <p:cNvSpPr/>
          <p:nvPr/>
        </p:nvSpPr>
        <p:spPr>
          <a:xfrm>
            <a:off x="3749039" y="3977639"/>
            <a:ext cx="1188720" cy="45720"/>
          </a:xfrm>
          <a:prstGeom prst="rect">
            <a:avLst/>
          </a:prstGeom>
          <a:solidFill>
            <a:srgbClr val="00707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TextBox 7"/>
          <p:cNvSpPr txBox="1"/>
          <p:nvPr/>
        </p:nvSpPr>
        <p:spPr>
          <a:xfrm>
            <a:off x="3749039" y="4114800"/>
            <a:ext cx="7315200" cy="365760"/>
          </a:xfrm>
          <a:prstGeom prst="rect">
            <a:avLst/>
          </a:prstGeom>
          <a:noFill/>
        </p:spPr>
        <p:txBody>
          <a:bodyPr wrap="square">
            <a:spAutoFit/>
          </a:bodyPr>
          <a:lstStyle/>
          <a:p>
            <a:pPr algn="l">
              <a:spcAft>
                <a:spcPts val="600"/>
              </a:spcAft>
            </a:pPr>
            <a:r>
              <a:rPr sz="1050" b="1" i="0">
                <a:solidFill>
                  <a:srgbClr val="00707A"/>
                </a:solidFill>
                <a:latin typeface="IBM Plex Mono"/>
              </a:rPr>
              <a:t>THE CASELET BEHIND THE QUOTE</a:t>
            </a:r>
          </a:p>
        </p:txBody>
      </p:sp>
      <p:sp>
        <p:nvSpPr>
          <p:cNvPr id="9" name="Rectangle 8"/>
          <p:cNvSpPr/>
          <p:nvPr/>
        </p:nvSpPr>
        <p:spPr>
          <a:xfrm>
            <a:off x="3749039" y="4526280"/>
            <a:ext cx="2331720" cy="960120"/>
          </a:xfrm>
          <a:prstGeom prst="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tIns="73152"/>
          <a:lstStyle/>
          <a:p>
            <a:pPr algn="l">
              <a:spcAft>
                <a:spcPts val="200"/>
              </a:spcAft>
            </a:pPr>
            <a:r>
              <a:rPr sz="900" b="0" i="0">
                <a:solidFill>
                  <a:srgbClr val="06545B"/>
                </a:solidFill>
                <a:latin typeface="IBM Plex Mono"/>
              </a:rPr>
              <a:t>METRIC MOVED</a:t>
            </a:r>
          </a:p>
          <a:p>
            <a:pPr algn="l">
              <a:spcAft>
                <a:spcPts val="600"/>
              </a:spcAft>
            </a:pPr>
            <a:r>
              <a:rPr sz="1150" b="1" i="0">
                <a:solidFill>
                  <a:srgbClr val="1D1D1F"/>
                </a:solidFill>
                <a:latin typeface="IBM Plex Sans"/>
              </a:rPr>
              <a:t>before → after</a:t>
            </a:r>
          </a:p>
        </p:txBody>
      </p:sp>
      <p:sp>
        <p:nvSpPr>
          <p:cNvPr id="10" name="Rectangle 9"/>
          <p:cNvSpPr/>
          <p:nvPr/>
        </p:nvSpPr>
        <p:spPr>
          <a:xfrm>
            <a:off x="6263640" y="4526280"/>
            <a:ext cx="2331720" cy="960120"/>
          </a:xfrm>
          <a:prstGeom prst="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tIns="73152"/>
          <a:lstStyle/>
          <a:p>
            <a:pPr algn="l">
              <a:spcAft>
                <a:spcPts val="200"/>
              </a:spcAft>
            </a:pPr>
            <a:r>
              <a:rPr sz="900" b="0" i="0">
                <a:solidFill>
                  <a:srgbClr val="06545B"/>
                </a:solidFill>
                <a:latin typeface="IBM Plex Mono"/>
              </a:rPr>
              <a:t>TIME TO VALUE</a:t>
            </a:r>
          </a:p>
          <a:p>
            <a:pPr algn="l">
              <a:spcAft>
                <a:spcPts val="600"/>
              </a:spcAft>
            </a:pPr>
            <a:r>
              <a:rPr sz="1150" b="1" i="0">
                <a:solidFill>
                  <a:srgbClr val="1D1D1F"/>
                </a:solidFill>
                <a:latin typeface="IBM Plex Sans"/>
              </a:rPr>
              <a:t>weeks · verified</a:t>
            </a:r>
          </a:p>
        </p:txBody>
      </p:sp>
      <p:sp>
        <p:nvSpPr>
          <p:cNvPr id="11" name="Rectangle 10"/>
          <p:cNvSpPr/>
          <p:nvPr/>
        </p:nvSpPr>
        <p:spPr>
          <a:xfrm>
            <a:off x="8778240" y="4526280"/>
            <a:ext cx="2331720" cy="960120"/>
          </a:xfrm>
          <a:prstGeom prst="rect">
            <a:avLst/>
          </a:prstGeom>
          <a:solidFill>
            <a:srgbClr val="F5F5F7"/>
          </a:solidFill>
          <a:ln w="12700">
            <a:solidFill>
              <a:srgbClr val="D2D2D7"/>
            </a:solidFill>
          </a:ln>
          <a:effectLst/>
        </p:spPr>
        <p:style>
          <a:lnRef idx="1">
            <a:schemeClr val="accent1"/>
          </a:lnRef>
          <a:fillRef idx="3">
            <a:schemeClr val="accent1"/>
          </a:fillRef>
          <a:effectRef idx="2">
            <a:schemeClr val="accent1"/>
          </a:effectRef>
          <a:fontRef idx="minor">
            <a:schemeClr val="lt1"/>
          </a:fontRef>
        </p:style>
        <p:txBody>
          <a:bodyPr rtlCol="0" anchor="ctr" wrap="square" tIns="73152"/>
          <a:lstStyle/>
          <a:p>
            <a:pPr algn="l">
              <a:spcAft>
                <a:spcPts val="200"/>
              </a:spcAft>
            </a:pPr>
            <a:r>
              <a:rPr sz="900" b="0" i="0">
                <a:solidFill>
                  <a:srgbClr val="06545B"/>
                </a:solidFill>
                <a:latin typeface="IBM Plex Mono"/>
              </a:rPr>
              <a:t>DECISION VOLUME</a:t>
            </a:r>
          </a:p>
          <a:p>
            <a:pPr algn="l">
              <a:spcAft>
                <a:spcPts val="600"/>
              </a:spcAft>
            </a:pPr>
            <a:r>
              <a:rPr sz="1150" b="1" i="0">
                <a:solidFill>
                  <a:srgbClr val="1D1D1F"/>
                </a:solidFill>
                <a:latin typeface="IBM Plex Sans"/>
              </a:rPr>
              <a:t>per week · verified</a:t>
            </a:r>
          </a:p>
        </p:txBody>
      </p:sp>
      <p:sp>
        <p:nvSpPr>
          <p:cNvPr id="12" name="TextBox 11"/>
          <p:cNvSpPr txBox="1"/>
          <p:nvPr/>
        </p:nvSpPr>
        <p:spPr>
          <a:xfrm>
            <a:off x="822960" y="5897880"/>
            <a:ext cx="10515600" cy="457200"/>
          </a:xfrm>
          <a:prstGeom prst="rect">
            <a:avLst/>
          </a:prstGeom>
          <a:noFill/>
        </p:spPr>
        <p:txBody>
          <a:bodyPr wrap="square">
            <a:spAutoFit/>
          </a:bodyPr>
          <a:lstStyle/>
          <a:p>
            <a:pPr algn="l">
              <a:spcAft>
                <a:spcPts val="600"/>
              </a:spcAft>
            </a:pPr>
            <a:r>
              <a:rPr sz="1050" b="0" i="0">
                <a:solidFill>
                  <a:srgbClr val="6E6E73"/>
                </a:solidFill>
                <a:latin typeface="IBM Plex Sans"/>
              </a:rPr>
              <a:t>House rule: quotes and figures appear only with written customer permission and verified sourcing — placeholders until then.</a:t>
            </a:r>
          </a:p>
        </p:txBody>
      </p:sp>
      <p:sp>
        <p:nvSpPr>
          <p:cNvPr id="13" name="TextBox 12"/>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6E6E73"/>
                </a:solidFill>
                <a:latin typeface="IBM Plex Mono"/>
              </a:rPr>
              <a:t>© 2026 Analytics2Go, Inc. All rights reserved. · Confidential &amp; Proprietary</a:t>
            </a:r>
          </a:p>
        </p:txBody>
      </p:sp>
      <p:sp>
        <p:nvSpPr>
          <p:cNvPr id="14" name="TextBox 13"/>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6E6E73"/>
                </a:solidFill>
                <a:latin typeface="IBM Plex Mono"/>
              </a:rPr>
              <a:t>1</a:t>
            </a:fld>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graph-abyss.png"/>
          <p:cNvPicPr>
            <a:picLocks noChangeAspect="1"/>
          </p:cNvPicPr>
          <p:nvPr/>
        </p:nvPicPr>
        <p:blipFill>
          <a:blip r:embed="rId2"/>
          <a:stretch>
            <a:fillRect/>
          </a:stretch>
        </p:blipFill>
        <p:spPr>
          <a:xfrm>
            <a:off x="0" y="0"/>
            <a:ext cx="12191695" cy="6858000"/>
          </a:xfrm>
          <a:prstGeom prst="rect">
            <a:avLst/>
          </a:prstGeom>
        </p:spPr>
      </p:pic>
      <p:pic>
        <p:nvPicPr>
          <p:cNvPr id="3" name="Picture 2" descr="a2go-logo-light.png"/>
          <p:cNvPicPr>
            <a:picLocks noChangeAspect="1"/>
          </p:cNvPicPr>
          <p:nvPr/>
        </p:nvPicPr>
        <p:blipFill>
          <a:blip r:embed="rId3"/>
          <a:stretch>
            <a:fillRect/>
          </a:stretch>
        </p:blipFill>
        <p:spPr>
          <a:xfrm>
            <a:off x="10469880" y="411480"/>
            <a:ext cx="914400" cy="270908"/>
          </a:xfrm>
          <a:prstGeom prst="rect">
            <a:avLst/>
          </a:prstGeom>
        </p:spPr>
      </p:pic>
      <p:sp>
        <p:nvSpPr>
          <p:cNvPr id="4" name="TextBox 3"/>
          <p:cNvSpPr txBox="1"/>
          <p:nvPr/>
        </p:nvSpPr>
        <p:spPr>
          <a:xfrm>
            <a:off x="822960" y="1737360"/>
            <a:ext cx="10515600" cy="2377440"/>
          </a:xfrm>
          <a:prstGeom prst="rect">
            <a:avLst/>
          </a:prstGeom>
          <a:noFill/>
        </p:spPr>
        <p:txBody>
          <a:bodyPr wrap="square">
            <a:spAutoFit/>
          </a:bodyPr>
          <a:lstStyle/>
          <a:p>
            <a:pPr algn="l">
              <a:spcAft>
                <a:spcPts val="600"/>
              </a:spcAft>
            </a:pPr>
            <a:r>
              <a:rPr sz="15000" b="1" i="0">
                <a:solidFill>
                  <a:srgbClr val="7CE2CF"/>
                </a:solidFill>
                <a:latin typeface="IBM Plex Serif"/>
              </a:rPr>
              <a:t>5×</a:t>
            </a:r>
          </a:p>
        </p:txBody>
      </p:sp>
      <p:sp>
        <p:nvSpPr>
          <p:cNvPr id="5" name="TextBox 4"/>
          <p:cNvSpPr txBox="1"/>
          <p:nvPr/>
        </p:nvSpPr>
        <p:spPr>
          <a:xfrm>
            <a:off x="868680" y="4297680"/>
            <a:ext cx="9601200" cy="822960"/>
          </a:xfrm>
          <a:prstGeom prst="rect">
            <a:avLst/>
          </a:prstGeom>
          <a:noFill/>
        </p:spPr>
        <p:txBody>
          <a:bodyPr wrap="square">
            <a:spAutoFit/>
          </a:bodyPr>
          <a:lstStyle/>
          <a:p>
            <a:pPr algn="l">
              <a:spcAft>
                <a:spcPts val="600"/>
              </a:spcAft>
            </a:pPr>
            <a:r>
              <a:rPr sz="1800" b="0" i="0">
                <a:solidFill>
                  <a:srgbClr val="C8D6E0"/>
                </a:solidFill>
                <a:latin typeface="IBM Plex Sans"/>
              </a:rPr>
              <a:t>the spread in penalty exposure between allocation strategies — on identical units</a:t>
            </a:r>
          </a:p>
        </p:txBody>
      </p:sp>
      <p:sp>
        <p:nvSpPr>
          <p:cNvPr id="6" name="TextBox 5"/>
          <p:cNvSpPr txBox="1"/>
          <p:nvPr/>
        </p:nvSpPr>
        <p:spPr>
          <a:xfrm>
            <a:off x="868680" y="5212080"/>
            <a:ext cx="9601200" cy="365760"/>
          </a:xfrm>
          <a:prstGeom prst="rect">
            <a:avLst/>
          </a:prstGeom>
          <a:noFill/>
        </p:spPr>
        <p:txBody>
          <a:bodyPr wrap="square">
            <a:spAutoFit/>
          </a:bodyPr>
          <a:lstStyle/>
          <a:p>
            <a:pPr algn="l">
              <a:spcAft>
                <a:spcPts val="600"/>
              </a:spcAft>
            </a:pPr>
            <a:r>
              <a:rPr sz="1050" b="0" i="0">
                <a:solidFill>
                  <a:srgbClr val="2CB6C0"/>
                </a:solidFill>
                <a:latin typeface="IBM Plex Mono"/>
              </a:rPr>
              <a:t>ORDER CASELET · SYNTHETIC SCENARIO · THE LAYOUT DEMANDS A SOURCE LINE</a:t>
            </a:r>
          </a:p>
        </p:txBody>
      </p:sp>
      <p:sp>
        <p:nvSpPr>
          <p:cNvPr id="7" name="TextBox 6"/>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8CA3B3"/>
                </a:solidFill>
                <a:latin typeface="IBM Plex Mono"/>
              </a:rPr>
              <a:t>© 2026 Analytics2Go, Inc. All rights reserved. · Confidential &amp; Proprietary</a:t>
            </a:r>
          </a:p>
        </p:txBody>
      </p:sp>
      <p:sp>
        <p:nvSpPr>
          <p:cNvPr id="8" name="TextBox 7"/>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8CA3B3"/>
                </a:solidFill>
                <a:latin typeface="IBM Plex Mono"/>
              </a:rPr>
              <a:t>1</a:t>
            </a:fld>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a2go-logo-dark.png"/>
          <p:cNvPicPr>
            <a:picLocks noChangeAspect="1"/>
          </p:cNvPicPr>
          <p:nvPr/>
        </p:nvPicPr>
        <p:blipFill>
          <a:blip r:embed="rId2"/>
          <a:stretch>
            <a:fillRect/>
          </a:stretch>
        </p:blipFill>
        <p:spPr>
          <a:xfrm>
            <a:off x="10469880" y="411480"/>
            <a:ext cx="914400" cy="270785"/>
          </a:xfrm>
          <a:prstGeom prst="rect">
            <a:avLst/>
          </a:prstGeom>
        </p:spPr>
      </p:pic>
      <p:sp>
        <p:nvSpPr>
          <p:cNvPr id="3" name="TextBox 2"/>
          <p:cNvSpPr txBox="1"/>
          <p:nvPr/>
        </p:nvSpPr>
        <p:spPr>
          <a:xfrm>
            <a:off x="822960" y="502920"/>
            <a:ext cx="9144000" cy="822960"/>
          </a:xfrm>
          <a:prstGeom prst="rect">
            <a:avLst/>
          </a:prstGeom>
          <a:noFill/>
        </p:spPr>
        <p:txBody>
          <a:bodyPr wrap="square">
            <a:spAutoFit/>
          </a:bodyPr>
          <a:lstStyle/>
          <a:p>
            <a:pPr algn="l">
              <a:spcAft>
                <a:spcPts val="600"/>
              </a:spcAft>
            </a:pPr>
            <a:r>
              <a:rPr sz="2800" b="1" i="0">
                <a:solidFill>
                  <a:srgbClr val="06243F"/>
                </a:solidFill>
                <a:latin typeface="IBM Plex Serif"/>
              </a:rPr>
              <a:t>Canon — tokens at a glance (VI §0)</a:t>
            </a:r>
          </a:p>
        </p:txBody>
      </p:sp>
      <p:sp>
        <p:nvSpPr>
          <p:cNvPr id="4" name="TextBox 3"/>
          <p:cNvSpPr txBox="1"/>
          <p:nvPr/>
        </p:nvSpPr>
        <p:spPr>
          <a:xfrm>
            <a:off x="822960" y="1417320"/>
            <a:ext cx="2606040" cy="320040"/>
          </a:xfrm>
          <a:prstGeom prst="rect">
            <a:avLst/>
          </a:prstGeom>
          <a:noFill/>
        </p:spPr>
        <p:txBody>
          <a:bodyPr wrap="square">
            <a:spAutoFit/>
          </a:bodyPr>
          <a:lstStyle/>
          <a:p>
            <a:pPr algn="l">
              <a:spcAft>
                <a:spcPts val="600"/>
              </a:spcAft>
            </a:pPr>
            <a:r>
              <a:rPr sz="1100" b="0" i="0">
                <a:solidFill>
                  <a:srgbClr val="00707A"/>
                </a:solidFill>
                <a:latin typeface="IBM Plex Mono"/>
              </a:rPr>
              <a:t>SURFACES &amp; NEUTRALS</a:t>
            </a:r>
          </a:p>
        </p:txBody>
      </p:sp>
      <p:sp>
        <p:nvSpPr>
          <p:cNvPr id="5" name="Rectangle 4"/>
          <p:cNvSpPr/>
          <p:nvPr/>
        </p:nvSpPr>
        <p:spPr>
          <a:xfrm>
            <a:off x="822960" y="1828800"/>
            <a:ext cx="310896" cy="310896"/>
          </a:xfrm>
          <a:prstGeom prst="rect">
            <a:avLst/>
          </a:prstGeom>
          <a:solidFill>
            <a:srgbClr val="FFFFFF"/>
          </a:solidFill>
          <a:ln w="12700">
            <a:solidFill>
              <a:srgbClr val="6E6E7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6" name="TextBox 5"/>
          <p:cNvSpPr txBox="1"/>
          <p:nvPr/>
        </p:nvSpPr>
        <p:spPr>
          <a:xfrm>
            <a:off x="1234440" y="1773936"/>
            <a:ext cx="2286000" cy="457200"/>
          </a:xfrm>
          <a:prstGeom prst="rect">
            <a:avLst/>
          </a:prstGeom>
          <a:noFill/>
        </p:spPr>
        <p:txBody>
          <a:bodyPr wrap="square">
            <a:spAutoFit/>
          </a:bodyPr>
          <a:lstStyle/>
          <a:p>
            <a:pPr algn="l">
              <a:spcAft>
                <a:spcPts val="600"/>
              </a:spcAft>
            </a:pPr>
            <a:r>
              <a:rPr sz="1050" b="0" i="0">
                <a:solidFill>
                  <a:srgbClr val="3A3A3C"/>
                </a:solidFill>
                <a:latin typeface="IBM Plex Mono"/>
              </a:rPr>
              <a:t>paper  #FFFFFF</a:t>
            </a:r>
          </a:p>
        </p:txBody>
      </p:sp>
      <p:sp>
        <p:nvSpPr>
          <p:cNvPr id="7" name="Rectangle 6"/>
          <p:cNvSpPr/>
          <p:nvPr/>
        </p:nvSpPr>
        <p:spPr>
          <a:xfrm>
            <a:off x="822960" y="2395728"/>
            <a:ext cx="310896" cy="310896"/>
          </a:xfrm>
          <a:prstGeom prst="rect">
            <a:avLst/>
          </a:prstGeom>
          <a:solidFill>
            <a:srgbClr val="F5F5F7"/>
          </a:solidFill>
          <a:ln w="12700">
            <a:solidFill>
              <a:srgbClr val="6E6E7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TextBox 7"/>
          <p:cNvSpPr txBox="1"/>
          <p:nvPr/>
        </p:nvSpPr>
        <p:spPr>
          <a:xfrm>
            <a:off x="1234440" y="2340864"/>
            <a:ext cx="2286000" cy="457200"/>
          </a:xfrm>
          <a:prstGeom prst="rect">
            <a:avLst/>
          </a:prstGeom>
          <a:noFill/>
        </p:spPr>
        <p:txBody>
          <a:bodyPr wrap="square">
            <a:spAutoFit/>
          </a:bodyPr>
          <a:lstStyle/>
          <a:p>
            <a:pPr algn="l">
              <a:spcAft>
                <a:spcPts val="600"/>
              </a:spcAft>
            </a:pPr>
            <a:r>
              <a:rPr sz="1050" b="0" i="0">
                <a:solidFill>
                  <a:srgbClr val="3A3A3C"/>
                </a:solidFill>
                <a:latin typeface="IBM Plex Mono"/>
              </a:rPr>
              <a:t>paper2  #F5F5F7</a:t>
            </a:r>
          </a:p>
        </p:txBody>
      </p:sp>
      <p:sp>
        <p:nvSpPr>
          <p:cNvPr id="9" name="Rectangle 8"/>
          <p:cNvSpPr/>
          <p:nvPr/>
        </p:nvSpPr>
        <p:spPr>
          <a:xfrm>
            <a:off x="822960" y="2962656"/>
            <a:ext cx="310896" cy="310896"/>
          </a:xfrm>
          <a:prstGeom prst="rect">
            <a:avLst/>
          </a:prstGeom>
          <a:solidFill>
            <a:srgbClr val="1D1D1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TextBox 9"/>
          <p:cNvSpPr txBox="1"/>
          <p:nvPr/>
        </p:nvSpPr>
        <p:spPr>
          <a:xfrm>
            <a:off x="1234440" y="2907792"/>
            <a:ext cx="2286000" cy="457200"/>
          </a:xfrm>
          <a:prstGeom prst="rect">
            <a:avLst/>
          </a:prstGeom>
          <a:noFill/>
        </p:spPr>
        <p:txBody>
          <a:bodyPr wrap="square">
            <a:spAutoFit/>
          </a:bodyPr>
          <a:lstStyle/>
          <a:p>
            <a:pPr algn="l">
              <a:spcAft>
                <a:spcPts val="600"/>
              </a:spcAft>
            </a:pPr>
            <a:r>
              <a:rPr sz="1050" b="0" i="0">
                <a:solidFill>
                  <a:srgbClr val="3A3A3C"/>
                </a:solidFill>
                <a:latin typeface="IBM Plex Mono"/>
              </a:rPr>
              <a:t>ink  #1D1D1F</a:t>
            </a:r>
          </a:p>
        </p:txBody>
      </p:sp>
      <p:sp>
        <p:nvSpPr>
          <p:cNvPr id="11" name="Rectangle 10"/>
          <p:cNvSpPr/>
          <p:nvPr/>
        </p:nvSpPr>
        <p:spPr>
          <a:xfrm>
            <a:off x="822960" y="3529584"/>
            <a:ext cx="310896" cy="310896"/>
          </a:xfrm>
          <a:prstGeom prst="rect">
            <a:avLst/>
          </a:prstGeom>
          <a:solidFill>
            <a:srgbClr val="3A3A3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TextBox 11"/>
          <p:cNvSpPr txBox="1"/>
          <p:nvPr/>
        </p:nvSpPr>
        <p:spPr>
          <a:xfrm>
            <a:off x="1234440" y="3474720"/>
            <a:ext cx="2286000" cy="457200"/>
          </a:xfrm>
          <a:prstGeom prst="rect">
            <a:avLst/>
          </a:prstGeom>
          <a:noFill/>
        </p:spPr>
        <p:txBody>
          <a:bodyPr wrap="square">
            <a:spAutoFit/>
          </a:bodyPr>
          <a:lstStyle/>
          <a:p>
            <a:pPr algn="l">
              <a:spcAft>
                <a:spcPts val="600"/>
              </a:spcAft>
            </a:pPr>
            <a:r>
              <a:rPr sz="1050" b="0" i="0">
                <a:solidFill>
                  <a:srgbClr val="3A3A3C"/>
                </a:solidFill>
                <a:latin typeface="IBM Plex Mono"/>
              </a:rPr>
              <a:t>ink2  #3A3A3C</a:t>
            </a:r>
          </a:p>
        </p:txBody>
      </p:sp>
      <p:sp>
        <p:nvSpPr>
          <p:cNvPr id="13" name="Rectangle 12"/>
          <p:cNvSpPr/>
          <p:nvPr/>
        </p:nvSpPr>
        <p:spPr>
          <a:xfrm>
            <a:off x="822960" y="4096512"/>
            <a:ext cx="310896" cy="310896"/>
          </a:xfrm>
          <a:prstGeom prst="rect">
            <a:avLst/>
          </a:prstGeom>
          <a:solidFill>
            <a:srgbClr val="6E6E7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TextBox 13"/>
          <p:cNvSpPr txBox="1"/>
          <p:nvPr/>
        </p:nvSpPr>
        <p:spPr>
          <a:xfrm>
            <a:off x="1234440" y="4041648"/>
            <a:ext cx="2286000" cy="457200"/>
          </a:xfrm>
          <a:prstGeom prst="rect">
            <a:avLst/>
          </a:prstGeom>
          <a:noFill/>
        </p:spPr>
        <p:txBody>
          <a:bodyPr wrap="square">
            <a:spAutoFit/>
          </a:bodyPr>
          <a:lstStyle/>
          <a:p>
            <a:pPr algn="l">
              <a:spcAft>
                <a:spcPts val="600"/>
              </a:spcAft>
            </a:pPr>
            <a:r>
              <a:rPr sz="1050" b="0" i="0">
                <a:solidFill>
                  <a:srgbClr val="3A3A3C"/>
                </a:solidFill>
                <a:latin typeface="IBM Plex Mono"/>
              </a:rPr>
              <a:t>muted  #6E6E73</a:t>
            </a:r>
          </a:p>
        </p:txBody>
      </p:sp>
      <p:sp>
        <p:nvSpPr>
          <p:cNvPr id="15" name="Rectangle 14"/>
          <p:cNvSpPr/>
          <p:nvPr/>
        </p:nvSpPr>
        <p:spPr>
          <a:xfrm>
            <a:off x="822960" y="4663440"/>
            <a:ext cx="310896" cy="310896"/>
          </a:xfrm>
          <a:prstGeom prst="rect">
            <a:avLst/>
          </a:prstGeom>
          <a:solidFill>
            <a:srgbClr val="D2D2D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6" name="TextBox 15"/>
          <p:cNvSpPr txBox="1"/>
          <p:nvPr/>
        </p:nvSpPr>
        <p:spPr>
          <a:xfrm>
            <a:off x="1234440" y="4608576"/>
            <a:ext cx="2286000" cy="457200"/>
          </a:xfrm>
          <a:prstGeom prst="rect">
            <a:avLst/>
          </a:prstGeom>
          <a:noFill/>
        </p:spPr>
        <p:txBody>
          <a:bodyPr wrap="square">
            <a:spAutoFit/>
          </a:bodyPr>
          <a:lstStyle/>
          <a:p>
            <a:pPr algn="l">
              <a:spcAft>
                <a:spcPts val="600"/>
              </a:spcAft>
            </a:pPr>
            <a:r>
              <a:rPr sz="1050" b="0" i="0">
                <a:solidFill>
                  <a:srgbClr val="3A3A3C"/>
                </a:solidFill>
                <a:latin typeface="IBM Plex Mono"/>
              </a:rPr>
              <a:t>rule  #D2D2D7</a:t>
            </a:r>
          </a:p>
        </p:txBody>
      </p:sp>
      <p:sp>
        <p:nvSpPr>
          <p:cNvPr id="17" name="TextBox 16"/>
          <p:cNvSpPr txBox="1"/>
          <p:nvPr/>
        </p:nvSpPr>
        <p:spPr>
          <a:xfrm>
            <a:off x="3584448" y="1417320"/>
            <a:ext cx="2606040" cy="320040"/>
          </a:xfrm>
          <a:prstGeom prst="rect">
            <a:avLst/>
          </a:prstGeom>
          <a:noFill/>
        </p:spPr>
        <p:txBody>
          <a:bodyPr wrap="square">
            <a:spAutoFit/>
          </a:bodyPr>
          <a:lstStyle/>
          <a:p>
            <a:pPr algn="l">
              <a:spcAft>
                <a:spcPts val="600"/>
              </a:spcAft>
            </a:pPr>
            <a:r>
              <a:rPr sz="1100" b="0" i="0">
                <a:solidFill>
                  <a:srgbClr val="00707A"/>
                </a:solidFill>
                <a:latin typeface="IBM Plex Mono"/>
              </a:rPr>
              <a:t>SIGNAL (THE ACCENT)</a:t>
            </a:r>
          </a:p>
        </p:txBody>
      </p:sp>
      <p:sp>
        <p:nvSpPr>
          <p:cNvPr id="18" name="Rectangle 17"/>
          <p:cNvSpPr/>
          <p:nvPr/>
        </p:nvSpPr>
        <p:spPr>
          <a:xfrm>
            <a:off x="3584448" y="1828800"/>
            <a:ext cx="310896" cy="310896"/>
          </a:xfrm>
          <a:prstGeom prst="rect">
            <a:avLst/>
          </a:prstGeom>
          <a:solidFill>
            <a:srgbClr val="00707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9" name="TextBox 18"/>
          <p:cNvSpPr txBox="1"/>
          <p:nvPr/>
        </p:nvSpPr>
        <p:spPr>
          <a:xfrm>
            <a:off x="3995928" y="1773936"/>
            <a:ext cx="2286000" cy="457200"/>
          </a:xfrm>
          <a:prstGeom prst="rect">
            <a:avLst/>
          </a:prstGeom>
          <a:noFill/>
        </p:spPr>
        <p:txBody>
          <a:bodyPr wrap="square">
            <a:spAutoFit/>
          </a:bodyPr>
          <a:lstStyle/>
          <a:p>
            <a:pPr algn="l">
              <a:spcAft>
                <a:spcPts val="600"/>
              </a:spcAft>
            </a:pPr>
            <a:r>
              <a:rPr sz="1050" b="0" i="0">
                <a:solidFill>
                  <a:srgbClr val="3A3A3C"/>
                </a:solidFill>
                <a:latin typeface="IBM Plex Mono"/>
              </a:rPr>
              <a:t>signal  #00707A</a:t>
            </a:r>
          </a:p>
        </p:txBody>
      </p:sp>
      <p:sp>
        <p:nvSpPr>
          <p:cNvPr id="20" name="Rectangle 19"/>
          <p:cNvSpPr/>
          <p:nvPr/>
        </p:nvSpPr>
        <p:spPr>
          <a:xfrm>
            <a:off x="3584448" y="2395728"/>
            <a:ext cx="310896" cy="310896"/>
          </a:xfrm>
          <a:prstGeom prst="rect">
            <a:avLst/>
          </a:prstGeom>
          <a:solidFill>
            <a:srgbClr val="FFFFFF"/>
          </a:solidFill>
          <a:ln w="12700">
            <a:solidFill>
              <a:srgbClr val="6E6E7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1" name="TextBox 20"/>
          <p:cNvSpPr txBox="1"/>
          <p:nvPr/>
        </p:nvSpPr>
        <p:spPr>
          <a:xfrm>
            <a:off x="3995928" y="2340864"/>
            <a:ext cx="2286000" cy="457200"/>
          </a:xfrm>
          <a:prstGeom prst="rect">
            <a:avLst/>
          </a:prstGeom>
          <a:noFill/>
        </p:spPr>
        <p:txBody>
          <a:bodyPr wrap="square">
            <a:spAutoFit/>
          </a:bodyPr>
          <a:lstStyle/>
          <a:p>
            <a:pPr algn="l">
              <a:spcAft>
                <a:spcPts val="600"/>
              </a:spcAft>
            </a:pPr>
            <a:r>
              <a:rPr sz="1050" b="0" i="0">
                <a:solidFill>
                  <a:srgbClr val="3A3A3C"/>
                </a:solidFill>
                <a:latin typeface="IBM Plex Mono"/>
              </a:rPr>
              <a:t>signal-ink  #FFFFFF</a:t>
            </a:r>
          </a:p>
        </p:txBody>
      </p:sp>
      <p:sp>
        <p:nvSpPr>
          <p:cNvPr id="22" name="Rectangle 21"/>
          <p:cNvSpPr/>
          <p:nvPr/>
        </p:nvSpPr>
        <p:spPr>
          <a:xfrm>
            <a:off x="3584448" y="2962656"/>
            <a:ext cx="310896" cy="310896"/>
          </a:xfrm>
          <a:prstGeom prst="rect">
            <a:avLst/>
          </a:prstGeom>
          <a:solidFill>
            <a:srgbClr val="0058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3" name="TextBox 22"/>
          <p:cNvSpPr txBox="1"/>
          <p:nvPr/>
        </p:nvSpPr>
        <p:spPr>
          <a:xfrm>
            <a:off x="3995928" y="2907792"/>
            <a:ext cx="2286000" cy="457200"/>
          </a:xfrm>
          <a:prstGeom prst="rect">
            <a:avLst/>
          </a:prstGeom>
          <a:noFill/>
        </p:spPr>
        <p:txBody>
          <a:bodyPr wrap="square">
            <a:spAutoFit/>
          </a:bodyPr>
          <a:lstStyle/>
          <a:p>
            <a:pPr algn="l">
              <a:spcAft>
                <a:spcPts val="600"/>
              </a:spcAft>
            </a:pPr>
            <a:r>
              <a:rPr sz="1050" b="0" i="0">
                <a:solidFill>
                  <a:srgbClr val="3A3A3C"/>
                </a:solidFill>
                <a:latin typeface="IBM Plex Mono"/>
              </a:rPr>
              <a:t>signal-hover  #005860</a:t>
            </a:r>
          </a:p>
        </p:txBody>
      </p:sp>
      <p:sp>
        <p:nvSpPr>
          <p:cNvPr id="24" name="Rectangle 23"/>
          <p:cNvSpPr/>
          <p:nvPr/>
        </p:nvSpPr>
        <p:spPr>
          <a:xfrm>
            <a:off x="3584448" y="3529584"/>
            <a:ext cx="310896" cy="310896"/>
          </a:xfrm>
          <a:prstGeom prst="rect">
            <a:avLst/>
          </a:prstGeom>
          <a:solidFill>
            <a:srgbClr val="E0F0F1"/>
          </a:solidFill>
          <a:ln w="12700">
            <a:solidFill>
              <a:srgbClr val="6E6E7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5" name="TextBox 24"/>
          <p:cNvSpPr txBox="1"/>
          <p:nvPr/>
        </p:nvSpPr>
        <p:spPr>
          <a:xfrm>
            <a:off x="3995928" y="3474720"/>
            <a:ext cx="2286000" cy="457200"/>
          </a:xfrm>
          <a:prstGeom prst="rect">
            <a:avLst/>
          </a:prstGeom>
          <a:noFill/>
        </p:spPr>
        <p:txBody>
          <a:bodyPr wrap="square">
            <a:spAutoFit/>
          </a:bodyPr>
          <a:lstStyle/>
          <a:p>
            <a:pPr algn="l">
              <a:spcAft>
                <a:spcPts val="600"/>
              </a:spcAft>
            </a:pPr>
            <a:r>
              <a:rPr sz="1050" b="0" i="0">
                <a:solidFill>
                  <a:srgbClr val="3A3A3C"/>
                </a:solidFill>
                <a:latin typeface="IBM Plex Mono"/>
              </a:rPr>
              <a:t>signal-bg  #E0F0F1</a:t>
            </a:r>
          </a:p>
        </p:txBody>
      </p:sp>
      <p:sp>
        <p:nvSpPr>
          <p:cNvPr id="26" name="Rectangle 25"/>
          <p:cNvSpPr/>
          <p:nvPr/>
        </p:nvSpPr>
        <p:spPr>
          <a:xfrm>
            <a:off x="3584448" y="4096512"/>
            <a:ext cx="310896" cy="310896"/>
          </a:xfrm>
          <a:prstGeom prst="rect">
            <a:avLst/>
          </a:prstGeom>
          <a:solidFill>
            <a:srgbClr val="06545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7" name="TextBox 26"/>
          <p:cNvSpPr txBox="1"/>
          <p:nvPr/>
        </p:nvSpPr>
        <p:spPr>
          <a:xfrm>
            <a:off x="3995928" y="4041648"/>
            <a:ext cx="2286000" cy="457200"/>
          </a:xfrm>
          <a:prstGeom prst="rect">
            <a:avLst/>
          </a:prstGeom>
          <a:noFill/>
        </p:spPr>
        <p:txBody>
          <a:bodyPr wrap="square">
            <a:spAutoFit/>
          </a:bodyPr>
          <a:lstStyle/>
          <a:p>
            <a:pPr algn="l">
              <a:spcAft>
                <a:spcPts val="600"/>
              </a:spcAft>
            </a:pPr>
            <a:r>
              <a:rPr sz="1050" b="0" i="0">
                <a:solidFill>
                  <a:srgbClr val="3A3A3C"/>
                </a:solidFill>
                <a:latin typeface="IBM Plex Mono"/>
              </a:rPr>
              <a:t>signal-text  #06545B</a:t>
            </a:r>
          </a:p>
        </p:txBody>
      </p:sp>
      <p:sp>
        <p:nvSpPr>
          <p:cNvPr id="28" name="TextBox 27"/>
          <p:cNvSpPr txBox="1"/>
          <p:nvPr/>
        </p:nvSpPr>
        <p:spPr>
          <a:xfrm>
            <a:off x="6345936" y="1417320"/>
            <a:ext cx="2606040" cy="320040"/>
          </a:xfrm>
          <a:prstGeom prst="rect">
            <a:avLst/>
          </a:prstGeom>
          <a:noFill/>
        </p:spPr>
        <p:txBody>
          <a:bodyPr wrap="square">
            <a:spAutoFit/>
          </a:bodyPr>
          <a:lstStyle/>
          <a:p>
            <a:pPr algn="l">
              <a:spcAft>
                <a:spcPts val="600"/>
              </a:spcAft>
            </a:pPr>
            <a:r>
              <a:rPr sz="1100" b="0" i="0">
                <a:solidFill>
                  <a:srgbClr val="00707A"/>
                </a:solidFill>
                <a:latin typeface="IBM Plex Mono"/>
              </a:rPr>
              <a:t>STATUS</a:t>
            </a:r>
          </a:p>
        </p:txBody>
      </p:sp>
      <p:sp>
        <p:nvSpPr>
          <p:cNvPr id="29" name="Rectangle 28"/>
          <p:cNvSpPr/>
          <p:nvPr/>
        </p:nvSpPr>
        <p:spPr>
          <a:xfrm>
            <a:off x="6345936" y="1828800"/>
            <a:ext cx="310896" cy="310896"/>
          </a:xfrm>
          <a:prstGeom prst="rect">
            <a:avLst/>
          </a:prstGeom>
          <a:solidFill>
            <a:srgbClr val="1F77C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0" name="TextBox 29"/>
          <p:cNvSpPr txBox="1"/>
          <p:nvPr/>
        </p:nvSpPr>
        <p:spPr>
          <a:xfrm>
            <a:off x="6757416" y="1773936"/>
            <a:ext cx="2286000" cy="457200"/>
          </a:xfrm>
          <a:prstGeom prst="rect">
            <a:avLst/>
          </a:prstGeom>
          <a:noFill/>
        </p:spPr>
        <p:txBody>
          <a:bodyPr wrap="square">
            <a:spAutoFit/>
          </a:bodyPr>
          <a:lstStyle/>
          <a:p>
            <a:pPr algn="l">
              <a:spcAft>
                <a:spcPts val="600"/>
              </a:spcAft>
            </a:pPr>
            <a:r>
              <a:rPr sz="1050" b="0" i="0">
                <a:solidFill>
                  <a:srgbClr val="3A3A3C"/>
                </a:solidFill>
                <a:latin typeface="IBM Plex Mono"/>
              </a:rPr>
              <a:t>sense  #1F77C4</a:t>
            </a:r>
          </a:p>
        </p:txBody>
      </p:sp>
      <p:sp>
        <p:nvSpPr>
          <p:cNvPr id="31" name="Rectangle 30"/>
          <p:cNvSpPr/>
          <p:nvPr/>
        </p:nvSpPr>
        <p:spPr>
          <a:xfrm>
            <a:off x="6345936" y="2395728"/>
            <a:ext cx="310896" cy="310896"/>
          </a:xfrm>
          <a:prstGeom prst="rect">
            <a:avLst/>
          </a:prstGeom>
          <a:solidFill>
            <a:srgbClr val="0A4A9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2" name="TextBox 31"/>
          <p:cNvSpPr txBox="1"/>
          <p:nvPr/>
        </p:nvSpPr>
        <p:spPr>
          <a:xfrm>
            <a:off x="6757416" y="2340864"/>
            <a:ext cx="2286000" cy="457200"/>
          </a:xfrm>
          <a:prstGeom prst="rect">
            <a:avLst/>
          </a:prstGeom>
          <a:noFill/>
        </p:spPr>
        <p:txBody>
          <a:bodyPr wrap="square">
            <a:spAutoFit/>
          </a:bodyPr>
          <a:lstStyle/>
          <a:p>
            <a:pPr algn="l">
              <a:spcAft>
                <a:spcPts val="600"/>
              </a:spcAft>
            </a:pPr>
            <a:r>
              <a:rPr sz="1050" b="0" i="0">
                <a:solidFill>
                  <a:srgbClr val="3A3A3C"/>
                </a:solidFill>
                <a:latin typeface="IBM Plex Mono"/>
              </a:rPr>
              <a:t>decide  #0A4A92</a:t>
            </a:r>
          </a:p>
        </p:txBody>
      </p:sp>
      <p:sp>
        <p:nvSpPr>
          <p:cNvPr id="33" name="Rectangle 32"/>
          <p:cNvSpPr/>
          <p:nvPr/>
        </p:nvSpPr>
        <p:spPr>
          <a:xfrm>
            <a:off x="6345936" y="2962656"/>
            <a:ext cx="310896" cy="310896"/>
          </a:xfrm>
          <a:prstGeom prst="rect">
            <a:avLst/>
          </a:prstGeom>
          <a:solidFill>
            <a:srgbClr val="2CB6C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4" name="TextBox 33"/>
          <p:cNvSpPr txBox="1"/>
          <p:nvPr/>
        </p:nvSpPr>
        <p:spPr>
          <a:xfrm>
            <a:off x="6757416" y="2907792"/>
            <a:ext cx="2286000" cy="457200"/>
          </a:xfrm>
          <a:prstGeom prst="rect">
            <a:avLst/>
          </a:prstGeom>
          <a:noFill/>
        </p:spPr>
        <p:txBody>
          <a:bodyPr wrap="square">
            <a:spAutoFit/>
          </a:bodyPr>
          <a:lstStyle/>
          <a:p>
            <a:pPr algn="l">
              <a:spcAft>
                <a:spcPts val="600"/>
              </a:spcAft>
            </a:pPr>
            <a:r>
              <a:rPr sz="1050" b="0" i="0">
                <a:solidFill>
                  <a:srgbClr val="3A3A3C"/>
                </a:solidFill>
                <a:latin typeface="IBM Plex Mono"/>
              </a:rPr>
              <a:t>target  #2CB6C0</a:t>
            </a:r>
          </a:p>
        </p:txBody>
      </p:sp>
      <p:sp>
        <p:nvSpPr>
          <p:cNvPr id="35" name="Rectangle 34"/>
          <p:cNvSpPr/>
          <p:nvPr/>
        </p:nvSpPr>
        <p:spPr>
          <a:xfrm>
            <a:off x="6345936" y="3529584"/>
            <a:ext cx="310896" cy="310896"/>
          </a:xfrm>
          <a:prstGeom prst="rect">
            <a:avLst/>
          </a:prstGeom>
          <a:solidFill>
            <a:srgbClr val="E8A13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6" name="TextBox 35"/>
          <p:cNvSpPr txBox="1"/>
          <p:nvPr/>
        </p:nvSpPr>
        <p:spPr>
          <a:xfrm>
            <a:off x="6757416" y="3474720"/>
            <a:ext cx="2286000" cy="457200"/>
          </a:xfrm>
          <a:prstGeom prst="rect">
            <a:avLst/>
          </a:prstGeom>
          <a:noFill/>
        </p:spPr>
        <p:txBody>
          <a:bodyPr wrap="square">
            <a:spAutoFit/>
          </a:bodyPr>
          <a:lstStyle/>
          <a:p>
            <a:pPr algn="l">
              <a:spcAft>
                <a:spcPts val="600"/>
              </a:spcAft>
            </a:pPr>
            <a:r>
              <a:rPr sz="1050" b="0" i="0">
                <a:solidFill>
                  <a:srgbClr val="3A3A3C"/>
                </a:solidFill>
                <a:latin typeface="IBM Plex Mono"/>
              </a:rPr>
              <a:t>watch  #E8A13A</a:t>
            </a:r>
          </a:p>
        </p:txBody>
      </p:sp>
      <p:sp>
        <p:nvSpPr>
          <p:cNvPr id="37" name="Rectangle 36"/>
          <p:cNvSpPr/>
          <p:nvPr/>
        </p:nvSpPr>
        <p:spPr>
          <a:xfrm>
            <a:off x="6345936" y="4096512"/>
            <a:ext cx="310896" cy="310896"/>
          </a:xfrm>
          <a:prstGeom prst="rect">
            <a:avLst/>
          </a:prstGeom>
          <a:solidFill>
            <a:srgbClr val="A66A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8" name="TextBox 37"/>
          <p:cNvSpPr txBox="1"/>
          <p:nvPr/>
        </p:nvSpPr>
        <p:spPr>
          <a:xfrm>
            <a:off x="6757416" y="4041648"/>
            <a:ext cx="2286000" cy="457200"/>
          </a:xfrm>
          <a:prstGeom prst="rect">
            <a:avLst/>
          </a:prstGeom>
          <a:noFill/>
        </p:spPr>
        <p:txBody>
          <a:bodyPr wrap="square">
            <a:spAutoFit/>
          </a:bodyPr>
          <a:lstStyle/>
          <a:p>
            <a:pPr algn="l">
              <a:spcAft>
                <a:spcPts val="600"/>
              </a:spcAft>
            </a:pPr>
            <a:r>
              <a:rPr sz="1050" b="0" i="0">
                <a:solidFill>
                  <a:srgbClr val="3A3A3C"/>
                </a:solidFill>
                <a:latin typeface="IBM Plex Mono"/>
              </a:rPr>
              <a:t>watch-text  #A66A00</a:t>
            </a:r>
          </a:p>
        </p:txBody>
      </p:sp>
      <p:sp>
        <p:nvSpPr>
          <p:cNvPr id="39" name="Rectangle 38"/>
          <p:cNvSpPr/>
          <p:nvPr/>
        </p:nvSpPr>
        <p:spPr>
          <a:xfrm>
            <a:off x="6345936" y="4663440"/>
            <a:ext cx="310896" cy="310896"/>
          </a:xfrm>
          <a:prstGeom prst="rect">
            <a:avLst/>
          </a:prstGeom>
          <a:solidFill>
            <a:srgbClr val="E548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0" name="TextBox 39"/>
          <p:cNvSpPr txBox="1"/>
          <p:nvPr/>
        </p:nvSpPr>
        <p:spPr>
          <a:xfrm>
            <a:off x="6757416" y="4608576"/>
            <a:ext cx="2286000" cy="457200"/>
          </a:xfrm>
          <a:prstGeom prst="rect">
            <a:avLst/>
          </a:prstGeom>
          <a:noFill/>
        </p:spPr>
        <p:txBody>
          <a:bodyPr wrap="square">
            <a:spAutoFit/>
          </a:bodyPr>
          <a:lstStyle/>
          <a:p>
            <a:pPr algn="l">
              <a:spcAft>
                <a:spcPts val="600"/>
              </a:spcAft>
            </a:pPr>
            <a:r>
              <a:rPr sz="1050" b="0" i="0">
                <a:solidFill>
                  <a:srgbClr val="3A3A3C"/>
                </a:solidFill>
                <a:latin typeface="IBM Plex Mono"/>
              </a:rPr>
              <a:t>breach  #E5484D</a:t>
            </a:r>
          </a:p>
        </p:txBody>
      </p:sp>
      <p:sp>
        <p:nvSpPr>
          <p:cNvPr id="41" name="Rectangle 40"/>
          <p:cNvSpPr/>
          <p:nvPr/>
        </p:nvSpPr>
        <p:spPr>
          <a:xfrm>
            <a:off x="6345936" y="5230368"/>
            <a:ext cx="310896" cy="310896"/>
          </a:xfrm>
          <a:prstGeom prst="rect">
            <a:avLst/>
          </a:prstGeom>
          <a:solidFill>
            <a:srgbClr val="C62F3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2" name="TextBox 41"/>
          <p:cNvSpPr txBox="1"/>
          <p:nvPr/>
        </p:nvSpPr>
        <p:spPr>
          <a:xfrm>
            <a:off x="6757416" y="5175504"/>
            <a:ext cx="2286000" cy="457200"/>
          </a:xfrm>
          <a:prstGeom prst="rect">
            <a:avLst/>
          </a:prstGeom>
          <a:noFill/>
        </p:spPr>
        <p:txBody>
          <a:bodyPr wrap="square">
            <a:spAutoFit/>
          </a:bodyPr>
          <a:lstStyle/>
          <a:p>
            <a:pPr algn="l">
              <a:spcAft>
                <a:spcPts val="600"/>
              </a:spcAft>
            </a:pPr>
            <a:r>
              <a:rPr sz="1050" b="0" i="0">
                <a:solidFill>
                  <a:srgbClr val="3A3A3C"/>
                </a:solidFill>
                <a:latin typeface="IBM Plex Mono"/>
              </a:rPr>
              <a:t>breach-text  #C62F35</a:t>
            </a:r>
          </a:p>
        </p:txBody>
      </p:sp>
      <p:sp>
        <p:nvSpPr>
          <p:cNvPr id="43" name="TextBox 42"/>
          <p:cNvSpPr txBox="1"/>
          <p:nvPr/>
        </p:nvSpPr>
        <p:spPr>
          <a:xfrm>
            <a:off x="9107424" y="1417320"/>
            <a:ext cx="2606040" cy="320040"/>
          </a:xfrm>
          <a:prstGeom prst="rect">
            <a:avLst/>
          </a:prstGeom>
          <a:noFill/>
        </p:spPr>
        <p:txBody>
          <a:bodyPr wrap="square">
            <a:spAutoFit/>
          </a:bodyPr>
          <a:lstStyle/>
          <a:p>
            <a:pPr algn="l">
              <a:spcAft>
                <a:spcPts val="600"/>
              </a:spcAft>
            </a:pPr>
            <a:r>
              <a:rPr sz="1100" b="0" i="0">
                <a:solidFill>
                  <a:srgbClr val="00707A"/>
                </a:solidFill>
                <a:latin typeface="IBM Plex Mono"/>
              </a:rPr>
              <a:t>DARK SYSTEM</a:t>
            </a:r>
          </a:p>
        </p:txBody>
      </p:sp>
      <p:sp>
        <p:nvSpPr>
          <p:cNvPr id="44" name="Rectangle 43"/>
          <p:cNvSpPr/>
          <p:nvPr/>
        </p:nvSpPr>
        <p:spPr>
          <a:xfrm>
            <a:off x="9107424" y="1828800"/>
            <a:ext cx="310896" cy="310896"/>
          </a:xfrm>
          <a:prstGeom prst="rect">
            <a:avLst/>
          </a:prstGeom>
          <a:solidFill>
            <a:srgbClr val="06243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5" name="TextBox 44"/>
          <p:cNvSpPr txBox="1"/>
          <p:nvPr/>
        </p:nvSpPr>
        <p:spPr>
          <a:xfrm>
            <a:off x="9518904" y="1773936"/>
            <a:ext cx="2286000" cy="457200"/>
          </a:xfrm>
          <a:prstGeom prst="rect">
            <a:avLst/>
          </a:prstGeom>
          <a:noFill/>
        </p:spPr>
        <p:txBody>
          <a:bodyPr wrap="square">
            <a:spAutoFit/>
          </a:bodyPr>
          <a:lstStyle/>
          <a:p>
            <a:pPr algn="l">
              <a:spcAft>
                <a:spcPts val="600"/>
              </a:spcAft>
            </a:pPr>
            <a:r>
              <a:rPr sz="1050" b="0" i="0">
                <a:solidFill>
                  <a:srgbClr val="3A3A3C"/>
                </a:solidFill>
                <a:latin typeface="IBM Plex Mono"/>
              </a:rPr>
              <a:t>dk  #06243F</a:t>
            </a:r>
          </a:p>
        </p:txBody>
      </p:sp>
      <p:sp>
        <p:nvSpPr>
          <p:cNvPr id="46" name="Rectangle 45"/>
          <p:cNvSpPr/>
          <p:nvPr/>
        </p:nvSpPr>
        <p:spPr>
          <a:xfrm>
            <a:off x="9107424" y="2395728"/>
            <a:ext cx="310896" cy="310896"/>
          </a:xfrm>
          <a:prstGeom prst="rect">
            <a:avLst/>
          </a:prstGeom>
          <a:solidFill>
            <a:srgbClr val="0A2F4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7" name="TextBox 46"/>
          <p:cNvSpPr txBox="1"/>
          <p:nvPr/>
        </p:nvSpPr>
        <p:spPr>
          <a:xfrm>
            <a:off x="9518904" y="2340864"/>
            <a:ext cx="2286000" cy="457200"/>
          </a:xfrm>
          <a:prstGeom prst="rect">
            <a:avLst/>
          </a:prstGeom>
          <a:noFill/>
        </p:spPr>
        <p:txBody>
          <a:bodyPr wrap="square">
            <a:spAutoFit/>
          </a:bodyPr>
          <a:lstStyle/>
          <a:p>
            <a:pPr algn="l">
              <a:spcAft>
                <a:spcPts val="600"/>
              </a:spcAft>
            </a:pPr>
            <a:r>
              <a:rPr sz="1050" b="0" i="0">
                <a:solidFill>
                  <a:srgbClr val="3A3A3C"/>
                </a:solidFill>
                <a:latin typeface="IBM Plex Mono"/>
              </a:rPr>
              <a:t>dk2  #0A2F4F</a:t>
            </a:r>
          </a:p>
        </p:txBody>
      </p:sp>
      <p:sp>
        <p:nvSpPr>
          <p:cNvPr id="48" name="Rectangle 47"/>
          <p:cNvSpPr/>
          <p:nvPr/>
        </p:nvSpPr>
        <p:spPr>
          <a:xfrm>
            <a:off x="9107424" y="2962656"/>
            <a:ext cx="310896" cy="310896"/>
          </a:xfrm>
          <a:prstGeom prst="rect">
            <a:avLst/>
          </a:prstGeom>
          <a:solidFill>
            <a:srgbClr val="15579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9" name="TextBox 48"/>
          <p:cNvSpPr txBox="1"/>
          <p:nvPr/>
        </p:nvSpPr>
        <p:spPr>
          <a:xfrm>
            <a:off x="9518904" y="2907792"/>
            <a:ext cx="2286000" cy="457200"/>
          </a:xfrm>
          <a:prstGeom prst="rect">
            <a:avLst/>
          </a:prstGeom>
          <a:noFill/>
        </p:spPr>
        <p:txBody>
          <a:bodyPr wrap="square">
            <a:spAutoFit/>
          </a:bodyPr>
          <a:lstStyle/>
          <a:p>
            <a:pPr algn="l">
              <a:spcAft>
                <a:spcPts val="600"/>
              </a:spcAft>
            </a:pPr>
            <a:r>
              <a:rPr sz="1050" b="0" i="0">
                <a:solidFill>
                  <a:srgbClr val="3A3A3C"/>
                </a:solidFill>
                <a:latin typeface="IBM Plex Mono"/>
              </a:rPr>
              <a:t>dk-grid  #15579E</a:t>
            </a:r>
          </a:p>
        </p:txBody>
      </p:sp>
      <p:sp>
        <p:nvSpPr>
          <p:cNvPr id="50" name="Rectangle 49"/>
          <p:cNvSpPr/>
          <p:nvPr/>
        </p:nvSpPr>
        <p:spPr>
          <a:xfrm>
            <a:off x="9107424" y="3529584"/>
            <a:ext cx="310896" cy="310896"/>
          </a:xfrm>
          <a:prstGeom prst="rect">
            <a:avLst/>
          </a:prstGeom>
          <a:solidFill>
            <a:srgbClr val="FFFFFF"/>
          </a:solidFill>
          <a:ln w="12700">
            <a:solidFill>
              <a:srgbClr val="6E6E7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1" name="TextBox 50"/>
          <p:cNvSpPr txBox="1"/>
          <p:nvPr/>
        </p:nvSpPr>
        <p:spPr>
          <a:xfrm>
            <a:off x="9518904" y="3474720"/>
            <a:ext cx="2286000" cy="457200"/>
          </a:xfrm>
          <a:prstGeom prst="rect">
            <a:avLst/>
          </a:prstGeom>
          <a:noFill/>
        </p:spPr>
        <p:txBody>
          <a:bodyPr wrap="square">
            <a:spAutoFit/>
          </a:bodyPr>
          <a:lstStyle/>
          <a:p>
            <a:pPr algn="l">
              <a:spcAft>
                <a:spcPts val="600"/>
              </a:spcAft>
            </a:pPr>
            <a:r>
              <a:rPr sz="1050" b="0" i="0">
                <a:solidFill>
                  <a:srgbClr val="3A3A3C"/>
                </a:solidFill>
                <a:latin typeface="IBM Plex Mono"/>
              </a:rPr>
              <a:t>dk-on  #FFFFFF</a:t>
            </a:r>
          </a:p>
        </p:txBody>
      </p:sp>
      <p:sp>
        <p:nvSpPr>
          <p:cNvPr id="52" name="Rectangle 51"/>
          <p:cNvSpPr/>
          <p:nvPr/>
        </p:nvSpPr>
        <p:spPr>
          <a:xfrm>
            <a:off x="9107424" y="4096512"/>
            <a:ext cx="310896" cy="310896"/>
          </a:xfrm>
          <a:prstGeom prst="rect">
            <a:avLst/>
          </a:prstGeom>
          <a:solidFill>
            <a:srgbClr val="BCD4E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3" name="TextBox 52"/>
          <p:cNvSpPr txBox="1"/>
          <p:nvPr/>
        </p:nvSpPr>
        <p:spPr>
          <a:xfrm>
            <a:off x="9518904" y="4041648"/>
            <a:ext cx="2286000" cy="457200"/>
          </a:xfrm>
          <a:prstGeom prst="rect">
            <a:avLst/>
          </a:prstGeom>
          <a:noFill/>
        </p:spPr>
        <p:txBody>
          <a:bodyPr wrap="square">
            <a:spAutoFit/>
          </a:bodyPr>
          <a:lstStyle/>
          <a:p>
            <a:pPr algn="l">
              <a:spcAft>
                <a:spcPts val="600"/>
              </a:spcAft>
            </a:pPr>
            <a:r>
              <a:rPr sz="1050" b="0" i="0">
                <a:solidFill>
                  <a:srgbClr val="3A3A3C"/>
                </a:solidFill>
                <a:latin typeface="IBM Plex Mono"/>
              </a:rPr>
              <a:t>dk-on2  #BCD4E6</a:t>
            </a:r>
          </a:p>
        </p:txBody>
      </p:sp>
      <p:sp>
        <p:nvSpPr>
          <p:cNvPr id="54" name="Rectangle 53"/>
          <p:cNvSpPr/>
          <p:nvPr/>
        </p:nvSpPr>
        <p:spPr>
          <a:xfrm>
            <a:off x="9107424" y="4663440"/>
            <a:ext cx="310896" cy="310896"/>
          </a:xfrm>
          <a:prstGeom prst="rect">
            <a:avLst/>
          </a:prstGeom>
          <a:solidFill>
            <a:srgbClr val="8A99A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5" name="TextBox 54"/>
          <p:cNvSpPr txBox="1"/>
          <p:nvPr/>
        </p:nvSpPr>
        <p:spPr>
          <a:xfrm>
            <a:off x="9518904" y="4608576"/>
            <a:ext cx="2286000" cy="457200"/>
          </a:xfrm>
          <a:prstGeom prst="rect">
            <a:avLst/>
          </a:prstGeom>
          <a:noFill/>
        </p:spPr>
        <p:txBody>
          <a:bodyPr wrap="square">
            <a:spAutoFit/>
          </a:bodyPr>
          <a:lstStyle/>
          <a:p>
            <a:pPr algn="l">
              <a:spcAft>
                <a:spcPts val="600"/>
              </a:spcAft>
            </a:pPr>
            <a:r>
              <a:rPr sz="1050" b="0" i="0">
                <a:solidFill>
                  <a:srgbClr val="3A3A3C"/>
                </a:solidFill>
                <a:latin typeface="IBM Plex Mono"/>
              </a:rPr>
              <a:t>dk-on3  #8A99A8</a:t>
            </a:r>
          </a:p>
        </p:txBody>
      </p:sp>
      <p:sp>
        <p:nvSpPr>
          <p:cNvPr id="56" name="TextBox 55"/>
          <p:cNvSpPr txBox="1"/>
          <p:nvPr/>
        </p:nvSpPr>
        <p:spPr>
          <a:xfrm>
            <a:off x="822960" y="5989320"/>
            <a:ext cx="10515600" cy="365760"/>
          </a:xfrm>
          <a:prstGeom prst="rect">
            <a:avLst/>
          </a:prstGeom>
          <a:noFill/>
        </p:spPr>
        <p:txBody>
          <a:bodyPr wrap="square">
            <a:spAutoFit/>
          </a:bodyPr>
          <a:lstStyle/>
          <a:p>
            <a:pPr algn="l">
              <a:spcAft>
                <a:spcPts val="600"/>
              </a:spcAft>
            </a:pPr>
            <a:r>
              <a:rPr sz="1100" b="0" i="0">
                <a:solidFill>
                  <a:srgbClr val="6E6E73"/>
                </a:solidFill>
                <a:latin typeface="IBM Plex Sans"/>
              </a:rPr>
              <a:t>Where anything disagrees with this sheet, §0 wins. Full roles and contrast notes: the Word template canon pages.</a:t>
            </a:r>
          </a:p>
        </p:txBody>
      </p:sp>
      <p:sp>
        <p:nvSpPr>
          <p:cNvPr id="57" name="TextBox 56"/>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6E6E73"/>
                </a:solidFill>
                <a:latin typeface="IBM Plex Mono"/>
              </a:rPr>
              <a:t>© 2026 Analytics2Go, Inc. All rights reserved. · Confidential &amp; Proprietary</a:t>
            </a:r>
          </a:p>
        </p:txBody>
      </p:sp>
      <p:sp>
        <p:nvSpPr>
          <p:cNvPr id="58" name="TextBox 57"/>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6E6E73"/>
                </a:solidFill>
                <a:latin typeface="IBM Plex Mono"/>
              </a:rPr>
              <a:t>1</a:t>
            </a:fld>
          </a:p>
        </p:txBody>
      </p:sp>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a2go-logo-dark.png"/>
          <p:cNvPicPr>
            <a:picLocks noChangeAspect="1"/>
          </p:cNvPicPr>
          <p:nvPr/>
        </p:nvPicPr>
        <p:blipFill>
          <a:blip r:embed="rId2"/>
          <a:stretch>
            <a:fillRect/>
          </a:stretch>
        </p:blipFill>
        <p:spPr>
          <a:xfrm>
            <a:off x="10469880" y="411480"/>
            <a:ext cx="914400" cy="270785"/>
          </a:xfrm>
          <a:prstGeom prst="rect">
            <a:avLst/>
          </a:prstGeom>
        </p:spPr>
      </p:pic>
      <p:sp>
        <p:nvSpPr>
          <p:cNvPr id="3" name="TextBox 2"/>
          <p:cNvSpPr txBox="1"/>
          <p:nvPr/>
        </p:nvSpPr>
        <p:spPr>
          <a:xfrm>
            <a:off x="822960" y="502920"/>
            <a:ext cx="9601200" cy="822960"/>
          </a:xfrm>
          <a:prstGeom prst="rect">
            <a:avLst/>
          </a:prstGeom>
          <a:noFill/>
        </p:spPr>
        <p:txBody>
          <a:bodyPr wrap="square">
            <a:spAutoFit/>
          </a:bodyPr>
          <a:lstStyle/>
          <a:p>
            <a:pPr algn="l">
              <a:spcAft>
                <a:spcPts val="600"/>
              </a:spcAft>
            </a:pPr>
            <a:r>
              <a:rPr sz="2800" b="1" i="0">
                <a:solidFill>
                  <a:srgbClr val="06243F"/>
                </a:solidFill>
                <a:latin typeface="IBM Plex Serif"/>
              </a:rPr>
              <a:t>Canon — type, layout, and usage rules (VI §0)</a:t>
            </a:r>
          </a:p>
        </p:txBody>
      </p:sp>
      <p:sp>
        <p:nvSpPr>
          <p:cNvPr id="4" name="TextBox 3"/>
          <p:cNvSpPr txBox="1"/>
          <p:nvPr/>
        </p:nvSpPr>
        <p:spPr>
          <a:xfrm>
            <a:off x="822960" y="1508760"/>
            <a:ext cx="10515600" cy="320040"/>
          </a:xfrm>
          <a:prstGeom prst="rect">
            <a:avLst/>
          </a:prstGeom>
          <a:noFill/>
        </p:spPr>
        <p:txBody>
          <a:bodyPr wrap="square">
            <a:spAutoFit/>
          </a:bodyPr>
          <a:lstStyle/>
          <a:p>
            <a:pPr algn="l">
              <a:spcAft>
                <a:spcPts val="600"/>
              </a:spcAft>
            </a:pPr>
            <a:r>
              <a:rPr sz="1100" b="0" i="0">
                <a:solidFill>
                  <a:srgbClr val="00707A"/>
                </a:solidFill>
                <a:latin typeface="IBM Plex Mono"/>
              </a:rPr>
              <a:t>TYPE</a:t>
            </a:r>
          </a:p>
        </p:txBody>
      </p:sp>
      <p:sp>
        <p:nvSpPr>
          <p:cNvPr id="5" name="TextBox 4"/>
          <p:cNvSpPr txBox="1"/>
          <p:nvPr/>
        </p:nvSpPr>
        <p:spPr>
          <a:xfrm>
            <a:off x="822960" y="1828800"/>
            <a:ext cx="10515600" cy="822960"/>
          </a:xfrm>
          <a:prstGeom prst="rect">
            <a:avLst/>
          </a:prstGeom>
          <a:noFill/>
        </p:spPr>
        <p:txBody>
          <a:bodyPr wrap="square">
            <a:spAutoFit/>
          </a:bodyPr>
          <a:lstStyle/>
          <a:p>
            <a:pPr algn="l">
              <a:spcAft>
                <a:spcPts val="400"/>
              </a:spcAft>
            </a:pPr>
            <a:r>
              <a:rPr sz="1400" b="0" i="0">
                <a:solidFill>
                  <a:srgbClr val="1D1D1F"/>
                </a:solidFill>
                <a:latin typeface="IBM Plex Sans"/>
              </a:rPr>
              <a:t>IBM Plex Serif — display (headings, marks) · IBM Plex Sans — body (paragraphs, UI) · IBM Plex Mono — eyebrows, data, labels</a:t>
            </a:r>
          </a:p>
          <a:p>
            <a:pPr algn="l">
              <a:spcAft>
                <a:spcPts val="600"/>
              </a:spcAft>
            </a:pPr>
            <a:r>
              <a:rPr sz="1200" b="0" i="0">
                <a:solidFill>
                  <a:srgbClr val="3A3A3C"/>
                </a:solidFill>
                <a:latin typeface="IBM Plex Mono"/>
              </a:rPr>
              <a:t>Scale (1.25 modular, 17 px base): 13 · 15 · 17 · 19 · 22 · 28 · 36 · 46 · 58 · 76 px</a:t>
            </a:r>
          </a:p>
        </p:txBody>
      </p:sp>
      <p:sp>
        <p:nvSpPr>
          <p:cNvPr id="6" name="TextBox 5"/>
          <p:cNvSpPr txBox="1"/>
          <p:nvPr/>
        </p:nvSpPr>
        <p:spPr>
          <a:xfrm>
            <a:off x="822960" y="2834640"/>
            <a:ext cx="10515600" cy="320040"/>
          </a:xfrm>
          <a:prstGeom prst="rect">
            <a:avLst/>
          </a:prstGeom>
          <a:noFill/>
        </p:spPr>
        <p:txBody>
          <a:bodyPr wrap="square">
            <a:spAutoFit/>
          </a:bodyPr>
          <a:lstStyle/>
          <a:p>
            <a:pPr algn="l">
              <a:spcAft>
                <a:spcPts val="600"/>
              </a:spcAft>
            </a:pPr>
            <a:r>
              <a:rPr sz="1100" b="0" i="0">
                <a:solidFill>
                  <a:srgbClr val="00707A"/>
                </a:solidFill>
                <a:latin typeface="IBM Plex Mono"/>
              </a:rPr>
              <a:t>LAYOUT</a:t>
            </a:r>
          </a:p>
        </p:txBody>
      </p:sp>
      <p:sp>
        <p:nvSpPr>
          <p:cNvPr id="7" name="TextBox 6"/>
          <p:cNvSpPr txBox="1"/>
          <p:nvPr/>
        </p:nvSpPr>
        <p:spPr>
          <a:xfrm>
            <a:off x="822960" y="3154680"/>
            <a:ext cx="10515600" cy="640080"/>
          </a:xfrm>
          <a:prstGeom prst="rect">
            <a:avLst/>
          </a:prstGeom>
          <a:noFill/>
        </p:spPr>
        <p:txBody>
          <a:bodyPr wrap="square">
            <a:spAutoFit/>
          </a:bodyPr>
          <a:lstStyle/>
          <a:p>
            <a:pPr algn="l">
              <a:spcAft>
                <a:spcPts val="600"/>
              </a:spcAft>
            </a:pPr>
            <a:r>
              <a:rPr sz="1200" b="0" i="0">
                <a:solidFill>
                  <a:srgbClr val="3A3A3C"/>
                </a:solidFill>
                <a:latin typeface="IBM Plex Mono"/>
              </a:rPr>
              <a:t>Widths: prose 680 · narrow 840 · wide 1180 px    Spacing: 4 · 8 · 12 · 16 · 24 · 32 · 48 · 64 · 96 · 128 · 192 px    Radii: 6 · 8 · 10 · 14 · 16 · 999 (pill)</a:t>
            </a:r>
          </a:p>
        </p:txBody>
      </p:sp>
      <p:sp>
        <p:nvSpPr>
          <p:cNvPr id="8" name="TextBox 7"/>
          <p:cNvSpPr txBox="1"/>
          <p:nvPr/>
        </p:nvSpPr>
        <p:spPr>
          <a:xfrm>
            <a:off x="822960" y="3977639"/>
            <a:ext cx="10515600" cy="320040"/>
          </a:xfrm>
          <a:prstGeom prst="rect">
            <a:avLst/>
          </a:prstGeom>
          <a:noFill/>
        </p:spPr>
        <p:txBody>
          <a:bodyPr wrap="square">
            <a:spAutoFit/>
          </a:bodyPr>
          <a:lstStyle/>
          <a:p>
            <a:pPr algn="l">
              <a:spcAft>
                <a:spcPts val="600"/>
              </a:spcAft>
            </a:pPr>
            <a:r>
              <a:rPr sz="1100" b="0" i="0">
                <a:solidFill>
                  <a:srgbClr val="00707A"/>
                </a:solidFill>
                <a:latin typeface="IBM Plex Mono"/>
              </a:rPr>
              <a:t>USAGE RULES</a:t>
            </a:r>
          </a:p>
        </p:txBody>
      </p:sp>
      <p:sp>
        <p:nvSpPr>
          <p:cNvPr id="9" name="TextBox 8"/>
          <p:cNvSpPr txBox="1"/>
          <p:nvPr/>
        </p:nvSpPr>
        <p:spPr>
          <a:xfrm>
            <a:off x="822960" y="4297680"/>
            <a:ext cx="10515600" cy="1828800"/>
          </a:xfrm>
          <a:prstGeom prst="rect">
            <a:avLst/>
          </a:prstGeom>
          <a:noFill/>
        </p:spPr>
        <p:txBody>
          <a:bodyPr wrap="square">
            <a:spAutoFit/>
          </a:bodyPr>
          <a:lstStyle/>
          <a:p>
            <a:pPr algn="l">
              <a:spcAft>
                <a:spcPts val="600"/>
              </a:spcAft>
            </a:pPr>
            <a:r>
              <a:rPr sz="1300" b="0" i="0">
                <a:solidFill>
                  <a:srgbClr val="3A3A3C"/>
                </a:solidFill>
                <a:latin typeface="IBM Plex Sans"/>
              </a:rPr>
              <a:t>·  Fills carry white ink: Signal Teal buttons/fills use white text (5.8:1). Dark ink on teal is never used.</a:t>
            </a:r>
          </a:p>
          <a:p>
            <a:pPr algn="l">
              <a:spcAft>
                <a:spcPts val="600"/>
              </a:spcAft>
            </a:pPr>
            <a:r>
              <a:rPr sz="1300" b="0" i="0">
                <a:solidFill>
                  <a:srgbClr val="3A3A3C"/>
                </a:solidFill>
                <a:latin typeface="IBM Plex Sans"/>
              </a:rPr>
              <a:t>·  On navy, deep teal recedes (2.7:1) — dark surfaces use Target #2CB6C0 for bright strokes (6.4:1), or a Signal fill with white text.</a:t>
            </a:r>
          </a:p>
          <a:p>
            <a:pPr algn="l">
              <a:spcAft>
                <a:spcPts val="600"/>
              </a:spcAft>
            </a:pPr>
            <a:r>
              <a:rPr sz="1300" b="0" i="0">
                <a:solidFill>
                  <a:srgbClr val="3A3A3C"/>
                </a:solidFill>
                <a:latin typeface="IBM Plex Sans"/>
              </a:rPr>
              <a:t>·  One focal Signal use per view; watch and breach mark genuine status only — never decoration.</a:t>
            </a:r>
          </a:p>
          <a:p>
            <a:pPr algn="l">
              <a:spcAft>
                <a:spcPts val="600"/>
              </a:spcAft>
            </a:pPr>
            <a:r>
              <a:rPr sz="1300" b="0" i="0">
                <a:solidFill>
                  <a:srgbClr val="3A3A3C"/>
                </a:solidFill>
                <a:latin typeface="IBM Plex Sans"/>
              </a:rPr>
              <a:t>·  A2go (lowercase g) · A2go Decision Intelligence Platform (ADIP) · Artemis is the AI persona only · SCOR references use SCOR DS.</a:t>
            </a:r>
          </a:p>
        </p:txBody>
      </p:sp>
      <p:sp>
        <p:nvSpPr>
          <p:cNvPr id="10" name="TextBox 9"/>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6E6E73"/>
                </a:solidFill>
                <a:latin typeface="IBM Plex Mono"/>
              </a:rPr>
              <a:t>© 2026 Analytics2Go, Inc. All rights reserved. · Confidential &amp; Proprietary</a:t>
            </a:r>
          </a:p>
        </p:txBody>
      </p:sp>
      <p:sp>
        <p:nvSpPr>
          <p:cNvPr id="11" name="TextBox 10"/>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6E6E73"/>
                </a:solidFill>
                <a:latin typeface="IBM Plex Mono"/>
              </a:rPr>
              <a:t>1</a:t>
            </a:fld>
          </a:p>
        </p:txBody>
      </p:sp>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a2go-logo-dark.png"/>
          <p:cNvPicPr>
            <a:picLocks noChangeAspect="1"/>
          </p:cNvPicPr>
          <p:nvPr/>
        </p:nvPicPr>
        <p:blipFill>
          <a:blip r:embed="rId2"/>
          <a:stretch>
            <a:fillRect/>
          </a:stretch>
        </p:blipFill>
        <p:spPr>
          <a:xfrm>
            <a:off x="10469880" y="411480"/>
            <a:ext cx="914400" cy="270785"/>
          </a:xfrm>
          <a:prstGeom prst="rect">
            <a:avLst/>
          </a:prstGeom>
        </p:spPr>
      </p:pic>
      <p:sp>
        <p:nvSpPr>
          <p:cNvPr id="3" name="TextBox 2"/>
          <p:cNvSpPr txBox="1"/>
          <p:nvPr/>
        </p:nvSpPr>
        <p:spPr>
          <a:xfrm>
            <a:off x="822960" y="502920"/>
            <a:ext cx="9601200" cy="822960"/>
          </a:xfrm>
          <a:prstGeom prst="rect">
            <a:avLst/>
          </a:prstGeom>
          <a:noFill/>
        </p:spPr>
        <p:txBody>
          <a:bodyPr wrap="square">
            <a:spAutoFit/>
          </a:bodyPr>
          <a:lstStyle/>
          <a:p>
            <a:pPr algn="l">
              <a:spcAft>
                <a:spcPts val="600"/>
              </a:spcAft>
            </a:pPr>
            <a:r>
              <a:rPr sz="2800" b="1" i="0">
                <a:solidFill>
                  <a:srgbClr val="06243F"/>
                </a:solidFill>
                <a:latin typeface="IBM Plex Serif"/>
              </a:rPr>
              <a:t>Canon — instruments, not dashboards</a:t>
            </a:r>
          </a:p>
        </p:txBody>
      </p:sp>
      <p:sp>
        <p:nvSpPr>
          <p:cNvPr id="4" name="TextBox 3"/>
          <p:cNvSpPr txBox="1"/>
          <p:nvPr/>
        </p:nvSpPr>
        <p:spPr>
          <a:xfrm>
            <a:off x="822960" y="1325880"/>
            <a:ext cx="10515600" cy="548640"/>
          </a:xfrm>
          <a:prstGeom prst="rect">
            <a:avLst/>
          </a:prstGeom>
          <a:noFill/>
        </p:spPr>
        <p:txBody>
          <a:bodyPr wrap="square">
            <a:spAutoFit/>
          </a:bodyPr>
          <a:lstStyle/>
          <a:p>
            <a:pPr algn="l">
              <a:spcAft>
                <a:spcPts val="600"/>
              </a:spcAft>
            </a:pPr>
            <a:r>
              <a:rPr sz="1400" b="0" i="0">
                <a:solidFill>
                  <a:srgbClr val="3A3A3C"/>
                </a:solidFill>
                <a:latin typeface="IBM Plex Sans"/>
              </a:rPr>
              <a:t>How A2go draws a quantity, lays out an operator’s screen, and turns telemetry into a decision — the three rules the practice inherits from the charting canon.</a:t>
            </a:r>
          </a:p>
        </p:txBody>
      </p:sp>
      <p:sp>
        <p:nvSpPr>
          <p:cNvPr id="5" name="TextBox 4"/>
          <p:cNvSpPr txBox="1"/>
          <p:nvPr/>
        </p:nvSpPr>
        <p:spPr>
          <a:xfrm>
            <a:off x="822960" y="2148840"/>
            <a:ext cx="10515600" cy="320040"/>
          </a:xfrm>
          <a:prstGeom prst="rect">
            <a:avLst/>
          </a:prstGeom>
          <a:noFill/>
        </p:spPr>
        <p:txBody>
          <a:bodyPr wrap="square">
            <a:spAutoFit/>
          </a:bodyPr>
          <a:lstStyle/>
          <a:p>
            <a:pPr algn="l">
              <a:spcAft>
                <a:spcPts val="600"/>
              </a:spcAft>
            </a:pPr>
            <a:r>
              <a:rPr sz="1200" b="0" i="0">
                <a:solidFill>
                  <a:srgbClr val="00707A"/>
                </a:solidFill>
                <a:latin typeface="IBM Plex Mono"/>
              </a:rPr>
              <a:t>01 · QUIET BY DEFAULT, COLOR ON EXCEPTION  </a:t>
            </a:r>
            <a:r>
              <a:rPr sz="1100">
                <a:solidFill>
                  <a:srgbClr val="6E6E73"/>
                </a:solidFill>
                <a:latin typeface="IBM Plex Mono"/>
              </a:rPr>
              <a:t>— Tufte &amp; ISA-101</a:t>
            </a:r>
          </a:p>
        </p:txBody>
      </p:sp>
      <p:sp>
        <p:nvSpPr>
          <p:cNvPr id="6" name="TextBox 5"/>
          <p:cNvSpPr txBox="1"/>
          <p:nvPr/>
        </p:nvSpPr>
        <p:spPr>
          <a:xfrm>
            <a:off x="822960" y="2496312"/>
            <a:ext cx="10515600" cy="731520"/>
          </a:xfrm>
          <a:prstGeom prst="rect">
            <a:avLst/>
          </a:prstGeom>
          <a:noFill/>
        </p:spPr>
        <p:txBody>
          <a:bodyPr wrap="square">
            <a:spAutoFit/>
          </a:bodyPr>
          <a:lstStyle/>
          <a:p>
            <a:pPr algn="l">
              <a:spcAft>
                <a:spcPts val="600"/>
              </a:spcAft>
            </a:pPr>
            <a:r>
              <a:rPr sz="1400" b="0" i="0">
                <a:solidFill>
                  <a:srgbClr val="1D1D1F"/>
                </a:solidFill>
                <a:latin typeface="IBM Plex Sans"/>
              </a:rPr>
              <a:t>The page is mostly neutral. The accent and the breach color are spent only on the one signal that needs the operator now.</a:t>
            </a:r>
          </a:p>
        </p:txBody>
      </p:sp>
      <p:sp>
        <p:nvSpPr>
          <p:cNvPr id="7" name="TextBox 6"/>
          <p:cNvSpPr txBox="1"/>
          <p:nvPr/>
        </p:nvSpPr>
        <p:spPr>
          <a:xfrm>
            <a:off x="822960" y="3383280"/>
            <a:ext cx="10515600" cy="320040"/>
          </a:xfrm>
          <a:prstGeom prst="rect">
            <a:avLst/>
          </a:prstGeom>
          <a:noFill/>
        </p:spPr>
        <p:txBody>
          <a:bodyPr wrap="square">
            <a:spAutoFit/>
          </a:bodyPr>
          <a:lstStyle/>
          <a:p>
            <a:pPr algn="l">
              <a:spcAft>
                <a:spcPts val="600"/>
              </a:spcAft>
            </a:pPr>
            <a:r>
              <a:rPr sz="1200" b="0" i="0">
                <a:solidFill>
                  <a:srgbClr val="00707A"/>
                </a:solidFill>
                <a:latin typeface="IBM Plex Mono"/>
              </a:rPr>
              <a:t>02 · THE RELATIONSHIP PICKS THE CHART  </a:t>
            </a:r>
            <a:r>
              <a:rPr sz="1100">
                <a:solidFill>
                  <a:srgbClr val="6E6E73"/>
                </a:solidFill>
                <a:latin typeface="IBM Plex Mono"/>
              </a:rPr>
              <a:t>— the FT vocabulary</a:t>
            </a:r>
          </a:p>
        </p:txBody>
      </p:sp>
      <p:sp>
        <p:nvSpPr>
          <p:cNvPr id="8" name="TextBox 7"/>
          <p:cNvSpPr txBox="1"/>
          <p:nvPr/>
        </p:nvSpPr>
        <p:spPr>
          <a:xfrm>
            <a:off x="822960" y="3730752"/>
            <a:ext cx="10515600" cy="731520"/>
          </a:xfrm>
          <a:prstGeom prst="rect">
            <a:avLst/>
          </a:prstGeom>
          <a:noFill/>
        </p:spPr>
        <p:txBody>
          <a:bodyPr wrap="square">
            <a:spAutoFit/>
          </a:bodyPr>
          <a:lstStyle/>
          <a:p>
            <a:pPr algn="l">
              <a:spcAft>
                <a:spcPts val="600"/>
              </a:spcAft>
            </a:pPr>
            <a:r>
              <a:rPr sz="1400" b="0" i="0">
                <a:solidFill>
                  <a:srgbClr val="1D1D1F"/>
                </a:solidFill>
                <a:latin typeface="IBM Plex Sans"/>
              </a:rPr>
              <a:t>A gap is a dumbbell, a trajectory is a fan, a driver mix is a Pareto — the form follows the question, never habit.</a:t>
            </a:r>
          </a:p>
        </p:txBody>
      </p:sp>
      <p:sp>
        <p:nvSpPr>
          <p:cNvPr id="9" name="TextBox 8"/>
          <p:cNvSpPr txBox="1"/>
          <p:nvPr/>
        </p:nvSpPr>
        <p:spPr>
          <a:xfrm>
            <a:off x="822960" y="4617720"/>
            <a:ext cx="10515600" cy="320040"/>
          </a:xfrm>
          <a:prstGeom prst="rect">
            <a:avLst/>
          </a:prstGeom>
          <a:noFill/>
        </p:spPr>
        <p:txBody>
          <a:bodyPr wrap="square">
            <a:spAutoFit/>
          </a:bodyPr>
          <a:lstStyle/>
          <a:p>
            <a:pPr algn="l">
              <a:spcAft>
                <a:spcPts val="600"/>
              </a:spcAft>
            </a:pPr>
            <a:r>
              <a:rPr sz="1200" b="0" i="0">
                <a:solidFill>
                  <a:srgbClr val="00707A"/>
                </a:solidFill>
                <a:latin typeface="IBM Plex Mono"/>
              </a:rPr>
              <a:t>03 · THE SUBJECT STAYS FIXED, THE TELEMETRY MOVES  </a:t>
            </a:r>
            <a:r>
              <a:rPr sz="1100">
                <a:solidFill>
                  <a:srgbClr val="6E6E73"/>
                </a:solidFill>
                <a:latin typeface="IBM Plex Mono"/>
              </a:rPr>
              <a:t>— Endsley &amp; EID</a:t>
            </a:r>
          </a:p>
        </p:txBody>
      </p:sp>
      <p:sp>
        <p:nvSpPr>
          <p:cNvPr id="10" name="TextBox 9"/>
          <p:cNvSpPr txBox="1"/>
          <p:nvPr/>
        </p:nvSpPr>
        <p:spPr>
          <a:xfrm>
            <a:off x="822960" y="4965192"/>
            <a:ext cx="10515600" cy="731520"/>
          </a:xfrm>
          <a:prstGeom prst="rect">
            <a:avLst/>
          </a:prstGeom>
          <a:noFill/>
        </p:spPr>
        <p:txBody>
          <a:bodyPr wrap="square">
            <a:spAutoFit/>
          </a:bodyPr>
          <a:lstStyle/>
          <a:p>
            <a:pPr algn="l">
              <a:spcAft>
                <a:spcPts val="600"/>
              </a:spcAft>
            </a:pPr>
            <a:r>
              <a:rPr sz="1400" b="0" i="0">
                <a:solidFill>
                  <a:srgbClr val="1D1D1F"/>
                </a:solidFill>
                <a:latin typeface="IBM Plex Sans"/>
              </a:rPr>
              <a:t>Customers, suppliers, and SKUs stay pinned to the decision; the operator changes lenses without rebuilding context.</a:t>
            </a:r>
          </a:p>
        </p:txBody>
      </p:sp>
      <p:sp>
        <p:nvSpPr>
          <p:cNvPr id="11" name="TextBox 10"/>
          <p:cNvSpPr txBox="1"/>
          <p:nvPr/>
        </p:nvSpPr>
        <p:spPr>
          <a:xfrm>
            <a:off x="822960" y="5943600"/>
            <a:ext cx="10515600" cy="457200"/>
          </a:xfrm>
          <a:prstGeom prst="rect">
            <a:avLst/>
          </a:prstGeom>
          <a:noFill/>
        </p:spPr>
        <p:txBody>
          <a:bodyPr wrap="square">
            <a:spAutoFit/>
          </a:bodyPr>
          <a:lstStyle/>
          <a:p>
            <a:pPr algn="l">
              <a:spcAft>
                <a:spcPts val="600"/>
              </a:spcAft>
            </a:pPr>
            <a:r>
              <a:rPr sz="1200" b="0" i="0">
                <a:solidFill>
                  <a:srgbClr val="6E6E73"/>
                </a:solidFill>
                <a:latin typeface="IBM Plex Sans"/>
              </a:rPr>
              <a:t>One specification renders in the notebook and in the product, themed to the §0 tokens and IBM Plex — the chart in the brief and the chart in the console stay the same thing.</a:t>
            </a:r>
          </a:p>
        </p:txBody>
      </p:sp>
      <p:sp>
        <p:nvSpPr>
          <p:cNvPr id="12" name="TextBox 11"/>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6E6E73"/>
                </a:solidFill>
                <a:latin typeface="IBM Plex Mono"/>
              </a:rPr>
              <a:t>© 2026 Analytics2Go, Inc. All rights reserved. · Confidential &amp; Proprietary</a:t>
            </a:r>
          </a:p>
        </p:txBody>
      </p:sp>
      <p:sp>
        <p:nvSpPr>
          <p:cNvPr id="13" name="TextBox 12"/>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6E6E73"/>
                </a:solidFill>
                <a:latin typeface="IBM Plex Mono"/>
              </a:rPr>
              <a:t>1</a:t>
            </a:fld>
          </a:p>
        </p:txBody>
      </p:sp>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a2go-logo-dark.png"/>
          <p:cNvPicPr>
            <a:picLocks noChangeAspect="1"/>
          </p:cNvPicPr>
          <p:nvPr/>
        </p:nvPicPr>
        <p:blipFill>
          <a:blip r:embed="rId2"/>
          <a:stretch>
            <a:fillRect/>
          </a:stretch>
        </p:blipFill>
        <p:spPr>
          <a:xfrm>
            <a:off x="10469880" y="411480"/>
            <a:ext cx="914400" cy="270785"/>
          </a:xfrm>
          <a:prstGeom prst="rect">
            <a:avLst/>
          </a:prstGeom>
        </p:spPr>
      </p:pic>
      <p:sp>
        <p:nvSpPr>
          <p:cNvPr id="3" name="TextBox 2"/>
          <p:cNvSpPr txBox="1"/>
          <p:nvPr/>
        </p:nvSpPr>
        <p:spPr>
          <a:xfrm>
            <a:off x="822960" y="502920"/>
            <a:ext cx="10058400" cy="822960"/>
          </a:xfrm>
          <a:prstGeom prst="rect">
            <a:avLst/>
          </a:prstGeom>
          <a:noFill/>
        </p:spPr>
        <p:txBody>
          <a:bodyPr wrap="square">
            <a:spAutoFit/>
          </a:bodyPr>
          <a:lstStyle/>
          <a:p>
            <a:pPr algn="l">
              <a:spcAft>
                <a:spcPts val="600"/>
              </a:spcAft>
            </a:pPr>
            <a:r>
              <a:rPr sz="2800" b="1" i="0">
                <a:solidFill>
                  <a:srgbClr val="06243F"/>
                </a:solidFill>
                <a:latin typeface="IBM Plex Serif"/>
              </a:rPr>
              <a:t>Chart example — a signal leaving its control band</a:t>
            </a:r>
          </a:p>
        </p:txBody>
      </p:sp>
      <p:sp>
        <p:nvSpPr>
          <p:cNvPr id="4" name="Rectangle 3"/>
          <p:cNvSpPr/>
          <p:nvPr/>
        </p:nvSpPr>
        <p:spPr>
          <a:xfrm>
            <a:off x="1463040" y="3639312"/>
            <a:ext cx="8595360" cy="1755648"/>
          </a:xfrm>
          <a:prstGeom prst="rect">
            <a:avLst/>
          </a:prstGeom>
          <a:solidFill>
            <a:srgbClr val="E0F0F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1554480" y="3685032"/>
            <a:ext cx="3657600" cy="320040"/>
          </a:xfrm>
          <a:prstGeom prst="rect">
            <a:avLst/>
          </a:prstGeom>
          <a:noFill/>
        </p:spPr>
        <p:txBody>
          <a:bodyPr wrap="square">
            <a:spAutoFit/>
          </a:bodyPr>
          <a:lstStyle/>
          <a:p>
            <a:pPr algn="l">
              <a:spcAft>
                <a:spcPts val="600"/>
              </a:spcAft>
            </a:pPr>
            <a:r>
              <a:rPr sz="1100" b="0" i="0">
                <a:solidFill>
                  <a:srgbClr val="06545B"/>
                </a:solidFill>
                <a:latin typeface="IBM Plex Mono"/>
              </a:rPr>
              <a:t>control band ≤ 22%</a:t>
            </a:r>
          </a:p>
        </p:txBody>
      </p:sp>
      <p:cxnSp>
        <p:nvCxnSpPr>
          <p:cNvPr id="6" name="Connector 5"/>
          <p:cNvCxnSpPr/>
          <p:nvPr/>
        </p:nvCxnSpPr>
        <p:spPr>
          <a:xfrm>
            <a:off x="1463040" y="5394960"/>
            <a:ext cx="8595360" cy="0"/>
          </a:xfrm>
          <a:prstGeom prst="line">
            <a:avLst/>
          </a:prstGeom>
          <a:ln w="9525">
            <a:solidFill>
              <a:srgbClr val="D2D2D7"/>
            </a:solidFill>
          </a:ln>
        </p:spPr>
        <p:style>
          <a:lnRef idx="2">
            <a:schemeClr val="accent1"/>
          </a:lnRef>
          <a:fillRef idx="0">
            <a:schemeClr val="accent1"/>
          </a:fillRef>
          <a:effectRef idx="1">
            <a:schemeClr val="accent1"/>
          </a:effectRef>
          <a:fontRef idx="minor">
            <a:schemeClr val="tx1"/>
          </a:fontRef>
        </p:style>
      </p:cxnSp>
      <p:sp>
        <p:nvSpPr>
          <p:cNvPr id="7" name="TextBox 6"/>
          <p:cNvSpPr txBox="1"/>
          <p:nvPr/>
        </p:nvSpPr>
        <p:spPr>
          <a:xfrm>
            <a:off x="777240" y="5257800"/>
            <a:ext cx="640080" cy="274320"/>
          </a:xfrm>
          <a:prstGeom prst="rect">
            <a:avLst/>
          </a:prstGeom>
          <a:noFill/>
        </p:spPr>
        <p:txBody>
          <a:bodyPr wrap="square">
            <a:spAutoFit/>
          </a:bodyPr>
          <a:lstStyle/>
          <a:p>
            <a:pPr algn="l">
              <a:spcAft>
                <a:spcPts val="600"/>
              </a:spcAft>
            </a:pPr>
            <a:r>
              <a:rPr sz="1000" b="0" i="0">
                <a:solidFill>
                  <a:srgbClr val="6E6E73"/>
                </a:solidFill>
                <a:latin typeface="IBM Plex Mono"/>
              </a:rPr>
              <a:t>10%</a:t>
            </a:r>
          </a:p>
        </p:txBody>
      </p:sp>
      <p:cxnSp>
        <p:nvCxnSpPr>
          <p:cNvPr id="8" name="Connector 7"/>
          <p:cNvCxnSpPr/>
          <p:nvPr/>
        </p:nvCxnSpPr>
        <p:spPr>
          <a:xfrm>
            <a:off x="1463040" y="3931920"/>
            <a:ext cx="8595360" cy="0"/>
          </a:xfrm>
          <a:prstGeom prst="line">
            <a:avLst/>
          </a:prstGeom>
          <a:ln w="9525">
            <a:solidFill>
              <a:srgbClr val="D2D2D7"/>
            </a:solidFill>
          </a:ln>
        </p:spPr>
        <p:style>
          <a:lnRef idx="2">
            <a:schemeClr val="accent1"/>
          </a:lnRef>
          <a:fillRef idx="0">
            <a:schemeClr val="accent1"/>
          </a:fillRef>
          <a:effectRef idx="1">
            <a:schemeClr val="accent1"/>
          </a:effectRef>
          <a:fontRef idx="minor">
            <a:schemeClr val="tx1"/>
          </a:fontRef>
        </p:style>
      </p:cxnSp>
      <p:sp>
        <p:nvSpPr>
          <p:cNvPr id="9" name="TextBox 8"/>
          <p:cNvSpPr txBox="1"/>
          <p:nvPr/>
        </p:nvSpPr>
        <p:spPr>
          <a:xfrm>
            <a:off x="777240" y="3794760"/>
            <a:ext cx="640080" cy="274320"/>
          </a:xfrm>
          <a:prstGeom prst="rect">
            <a:avLst/>
          </a:prstGeom>
          <a:noFill/>
        </p:spPr>
        <p:txBody>
          <a:bodyPr wrap="square">
            <a:spAutoFit/>
          </a:bodyPr>
          <a:lstStyle/>
          <a:p>
            <a:pPr algn="l">
              <a:spcAft>
                <a:spcPts val="600"/>
              </a:spcAft>
            </a:pPr>
            <a:r>
              <a:rPr sz="1000" b="0" i="0">
                <a:solidFill>
                  <a:srgbClr val="6E6E73"/>
                </a:solidFill>
                <a:latin typeface="IBM Plex Mono"/>
              </a:rPr>
              <a:t>20%</a:t>
            </a:r>
          </a:p>
        </p:txBody>
      </p:sp>
      <p:cxnSp>
        <p:nvCxnSpPr>
          <p:cNvPr id="10" name="Connector 9"/>
          <p:cNvCxnSpPr/>
          <p:nvPr/>
        </p:nvCxnSpPr>
        <p:spPr>
          <a:xfrm>
            <a:off x="1463040" y="2468880"/>
            <a:ext cx="8595360" cy="0"/>
          </a:xfrm>
          <a:prstGeom prst="line">
            <a:avLst/>
          </a:prstGeom>
          <a:ln w="9525">
            <a:solidFill>
              <a:srgbClr val="D2D2D7"/>
            </a:solidFill>
          </a:ln>
        </p:spPr>
        <p:style>
          <a:lnRef idx="2">
            <a:schemeClr val="accent1"/>
          </a:lnRef>
          <a:fillRef idx="0">
            <a:schemeClr val="accent1"/>
          </a:fillRef>
          <a:effectRef idx="1">
            <a:schemeClr val="accent1"/>
          </a:effectRef>
          <a:fontRef idx="minor">
            <a:schemeClr val="tx1"/>
          </a:fontRef>
        </p:style>
      </p:cxnSp>
      <p:sp>
        <p:nvSpPr>
          <p:cNvPr id="11" name="TextBox 10"/>
          <p:cNvSpPr txBox="1"/>
          <p:nvPr/>
        </p:nvSpPr>
        <p:spPr>
          <a:xfrm>
            <a:off x="777240" y="2331720"/>
            <a:ext cx="640080" cy="274320"/>
          </a:xfrm>
          <a:prstGeom prst="rect">
            <a:avLst/>
          </a:prstGeom>
          <a:noFill/>
        </p:spPr>
        <p:txBody>
          <a:bodyPr wrap="square">
            <a:spAutoFit/>
          </a:bodyPr>
          <a:lstStyle/>
          <a:p>
            <a:pPr algn="l">
              <a:spcAft>
                <a:spcPts val="600"/>
              </a:spcAft>
            </a:pPr>
            <a:r>
              <a:rPr sz="1000" b="0" i="0">
                <a:solidFill>
                  <a:srgbClr val="6E6E73"/>
                </a:solidFill>
                <a:latin typeface="IBM Plex Mono"/>
              </a:rPr>
              <a:t>30%</a:t>
            </a:r>
          </a:p>
        </p:txBody>
      </p:sp>
      <p:cxnSp>
        <p:nvCxnSpPr>
          <p:cNvPr id="12" name="Connector 11"/>
          <p:cNvCxnSpPr/>
          <p:nvPr/>
        </p:nvCxnSpPr>
        <p:spPr>
          <a:xfrm flipV="1">
            <a:off x="1463040" y="3931920"/>
            <a:ext cx="1719072" cy="292608"/>
          </a:xfrm>
          <a:prstGeom prst="line">
            <a:avLst/>
          </a:prstGeom>
          <a:ln w="25400">
            <a:solidFill>
              <a:srgbClr val="3A3A3C"/>
            </a:solidFill>
          </a:ln>
        </p:spPr>
        <p:style>
          <a:lnRef idx="2">
            <a:schemeClr val="accent1"/>
          </a:lnRef>
          <a:fillRef idx="0">
            <a:schemeClr val="accent1"/>
          </a:fillRef>
          <a:effectRef idx="1">
            <a:schemeClr val="accent1"/>
          </a:effectRef>
          <a:fontRef idx="minor">
            <a:schemeClr val="tx1"/>
          </a:fontRef>
        </p:style>
      </p:cxnSp>
      <p:cxnSp>
        <p:nvCxnSpPr>
          <p:cNvPr id="13" name="Connector 12"/>
          <p:cNvCxnSpPr/>
          <p:nvPr/>
        </p:nvCxnSpPr>
        <p:spPr>
          <a:xfrm flipV="1">
            <a:off x="3182112" y="3639312"/>
            <a:ext cx="1719072" cy="292608"/>
          </a:xfrm>
          <a:prstGeom prst="line">
            <a:avLst/>
          </a:prstGeom>
          <a:ln w="25400">
            <a:solidFill>
              <a:srgbClr val="3A3A3C"/>
            </a:solidFill>
          </a:ln>
        </p:spPr>
        <p:style>
          <a:lnRef idx="2">
            <a:schemeClr val="accent1"/>
          </a:lnRef>
          <a:fillRef idx="0">
            <a:schemeClr val="accent1"/>
          </a:fillRef>
          <a:effectRef idx="1">
            <a:schemeClr val="accent1"/>
          </a:effectRef>
          <a:fontRef idx="minor">
            <a:schemeClr val="tx1"/>
          </a:fontRef>
        </p:style>
      </p:cxnSp>
      <p:cxnSp>
        <p:nvCxnSpPr>
          <p:cNvPr id="14" name="Connector 13"/>
          <p:cNvCxnSpPr/>
          <p:nvPr/>
        </p:nvCxnSpPr>
        <p:spPr>
          <a:xfrm flipV="1">
            <a:off x="4901184" y="3200400"/>
            <a:ext cx="1719072" cy="438912"/>
          </a:xfrm>
          <a:prstGeom prst="line">
            <a:avLst/>
          </a:prstGeom>
          <a:ln w="25400">
            <a:solidFill>
              <a:srgbClr val="3A3A3C"/>
            </a:solidFill>
          </a:ln>
        </p:spPr>
        <p:style>
          <a:lnRef idx="2">
            <a:schemeClr val="accent1"/>
          </a:lnRef>
          <a:fillRef idx="0">
            <a:schemeClr val="accent1"/>
          </a:fillRef>
          <a:effectRef idx="1">
            <a:schemeClr val="accent1"/>
          </a:effectRef>
          <a:fontRef idx="minor">
            <a:schemeClr val="tx1"/>
          </a:fontRef>
        </p:style>
      </p:cxnSp>
      <p:cxnSp>
        <p:nvCxnSpPr>
          <p:cNvPr id="15" name="Connector 14"/>
          <p:cNvCxnSpPr/>
          <p:nvPr/>
        </p:nvCxnSpPr>
        <p:spPr>
          <a:xfrm flipV="1">
            <a:off x="6620256" y="2761488"/>
            <a:ext cx="1719072" cy="438912"/>
          </a:xfrm>
          <a:prstGeom prst="line">
            <a:avLst/>
          </a:prstGeom>
          <a:ln w="25400">
            <a:solidFill>
              <a:srgbClr val="3A3A3C"/>
            </a:solidFill>
          </a:ln>
        </p:spPr>
        <p:style>
          <a:lnRef idx="2">
            <a:schemeClr val="accent1"/>
          </a:lnRef>
          <a:fillRef idx="0">
            <a:schemeClr val="accent1"/>
          </a:fillRef>
          <a:effectRef idx="1">
            <a:schemeClr val="accent1"/>
          </a:effectRef>
          <a:fontRef idx="minor">
            <a:schemeClr val="tx1"/>
          </a:fontRef>
        </p:style>
      </p:cxnSp>
      <p:cxnSp>
        <p:nvCxnSpPr>
          <p:cNvPr id="16" name="Connector 15"/>
          <p:cNvCxnSpPr/>
          <p:nvPr/>
        </p:nvCxnSpPr>
        <p:spPr>
          <a:xfrm flipV="1">
            <a:off x="8339328" y="2322576"/>
            <a:ext cx="1719072" cy="438912"/>
          </a:xfrm>
          <a:prstGeom prst="line">
            <a:avLst/>
          </a:prstGeom>
          <a:ln w="25400">
            <a:solidFill>
              <a:srgbClr val="3A3A3C"/>
            </a:solidFill>
          </a:ln>
        </p:spPr>
        <p:style>
          <a:lnRef idx="2">
            <a:schemeClr val="accent1"/>
          </a:lnRef>
          <a:fillRef idx="0">
            <a:schemeClr val="accent1"/>
          </a:fillRef>
          <a:effectRef idx="1">
            <a:schemeClr val="accent1"/>
          </a:effectRef>
          <a:fontRef idx="minor">
            <a:schemeClr val="tx1"/>
          </a:fontRef>
        </p:style>
      </p:cxnSp>
      <p:sp>
        <p:nvSpPr>
          <p:cNvPr id="17" name="Oval 16"/>
          <p:cNvSpPr/>
          <p:nvPr/>
        </p:nvSpPr>
        <p:spPr>
          <a:xfrm>
            <a:off x="1408176" y="4169664"/>
            <a:ext cx="109728" cy="109728"/>
          </a:xfrm>
          <a:prstGeom prst="ellipse">
            <a:avLst/>
          </a:prstGeom>
          <a:solidFill>
            <a:srgbClr val="6E6E73"/>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8" name="TextBox 17"/>
          <p:cNvSpPr txBox="1"/>
          <p:nvPr/>
        </p:nvSpPr>
        <p:spPr>
          <a:xfrm>
            <a:off x="1143000" y="5486400"/>
            <a:ext cx="640080" cy="274320"/>
          </a:xfrm>
          <a:prstGeom prst="rect">
            <a:avLst/>
          </a:prstGeom>
          <a:noFill/>
        </p:spPr>
        <p:txBody>
          <a:bodyPr wrap="square">
            <a:spAutoFit/>
          </a:bodyPr>
          <a:lstStyle/>
          <a:p>
            <a:pPr algn="ctr">
              <a:spcAft>
                <a:spcPts val="600"/>
              </a:spcAft>
            </a:pPr>
            <a:r>
              <a:rPr sz="1000" b="0" i="0">
                <a:solidFill>
                  <a:srgbClr val="6E6E73"/>
                </a:solidFill>
                <a:latin typeface="IBM Plex Mono"/>
              </a:rPr>
              <a:t>W1</a:t>
            </a:r>
          </a:p>
        </p:txBody>
      </p:sp>
      <p:sp>
        <p:nvSpPr>
          <p:cNvPr id="19" name="Oval 18"/>
          <p:cNvSpPr/>
          <p:nvPr/>
        </p:nvSpPr>
        <p:spPr>
          <a:xfrm>
            <a:off x="3127248" y="3877056"/>
            <a:ext cx="109728" cy="109728"/>
          </a:xfrm>
          <a:prstGeom prst="ellipse">
            <a:avLst/>
          </a:prstGeom>
          <a:solidFill>
            <a:srgbClr val="6E6E73"/>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0" name="TextBox 19"/>
          <p:cNvSpPr txBox="1"/>
          <p:nvPr/>
        </p:nvSpPr>
        <p:spPr>
          <a:xfrm>
            <a:off x="2862072" y="5486400"/>
            <a:ext cx="640080" cy="274320"/>
          </a:xfrm>
          <a:prstGeom prst="rect">
            <a:avLst/>
          </a:prstGeom>
          <a:noFill/>
        </p:spPr>
        <p:txBody>
          <a:bodyPr wrap="square">
            <a:spAutoFit/>
          </a:bodyPr>
          <a:lstStyle/>
          <a:p>
            <a:pPr algn="ctr">
              <a:spcAft>
                <a:spcPts val="600"/>
              </a:spcAft>
            </a:pPr>
            <a:r>
              <a:rPr sz="1000" b="0" i="0">
                <a:solidFill>
                  <a:srgbClr val="6E6E73"/>
                </a:solidFill>
                <a:latin typeface="IBM Plex Mono"/>
              </a:rPr>
              <a:t>W2</a:t>
            </a:r>
          </a:p>
        </p:txBody>
      </p:sp>
      <p:sp>
        <p:nvSpPr>
          <p:cNvPr id="21" name="Oval 20"/>
          <p:cNvSpPr/>
          <p:nvPr/>
        </p:nvSpPr>
        <p:spPr>
          <a:xfrm>
            <a:off x="4846320" y="3584448"/>
            <a:ext cx="109728" cy="109728"/>
          </a:xfrm>
          <a:prstGeom prst="ellipse">
            <a:avLst/>
          </a:prstGeom>
          <a:solidFill>
            <a:srgbClr val="6E6E73"/>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2" name="TextBox 21"/>
          <p:cNvSpPr txBox="1"/>
          <p:nvPr/>
        </p:nvSpPr>
        <p:spPr>
          <a:xfrm>
            <a:off x="4581144" y="5486400"/>
            <a:ext cx="640080" cy="274320"/>
          </a:xfrm>
          <a:prstGeom prst="rect">
            <a:avLst/>
          </a:prstGeom>
          <a:noFill/>
        </p:spPr>
        <p:txBody>
          <a:bodyPr wrap="square">
            <a:spAutoFit/>
          </a:bodyPr>
          <a:lstStyle/>
          <a:p>
            <a:pPr algn="ctr">
              <a:spcAft>
                <a:spcPts val="600"/>
              </a:spcAft>
            </a:pPr>
            <a:r>
              <a:rPr sz="1000" b="0" i="0">
                <a:solidFill>
                  <a:srgbClr val="6E6E73"/>
                </a:solidFill>
                <a:latin typeface="IBM Plex Mono"/>
              </a:rPr>
              <a:t>W3</a:t>
            </a:r>
          </a:p>
        </p:txBody>
      </p:sp>
      <p:sp>
        <p:nvSpPr>
          <p:cNvPr id="23" name="Oval 22"/>
          <p:cNvSpPr/>
          <p:nvPr/>
        </p:nvSpPr>
        <p:spPr>
          <a:xfrm>
            <a:off x="6565392" y="3145536"/>
            <a:ext cx="109728" cy="109728"/>
          </a:xfrm>
          <a:prstGeom prst="ellipse">
            <a:avLst/>
          </a:prstGeom>
          <a:solidFill>
            <a:srgbClr val="E8A1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4" name="TextBox 23"/>
          <p:cNvSpPr txBox="1"/>
          <p:nvPr/>
        </p:nvSpPr>
        <p:spPr>
          <a:xfrm>
            <a:off x="6300216" y="5486400"/>
            <a:ext cx="640080" cy="274320"/>
          </a:xfrm>
          <a:prstGeom prst="rect">
            <a:avLst/>
          </a:prstGeom>
          <a:noFill/>
        </p:spPr>
        <p:txBody>
          <a:bodyPr wrap="square">
            <a:spAutoFit/>
          </a:bodyPr>
          <a:lstStyle/>
          <a:p>
            <a:pPr algn="ctr">
              <a:spcAft>
                <a:spcPts val="600"/>
              </a:spcAft>
            </a:pPr>
            <a:r>
              <a:rPr sz="1000" b="0" i="0">
                <a:solidFill>
                  <a:srgbClr val="6E6E73"/>
                </a:solidFill>
                <a:latin typeface="IBM Plex Mono"/>
              </a:rPr>
              <a:t>W4</a:t>
            </a:r>
          </a:p>
        </p:txBody>
      </p:sp>
      <p:sp>
        <p:nvSpPr>
          <p:cNvPr id="25" name="Oval 24"/>
          <p:cNvSpPr/>
          <p:nvPr/>
        </p:nvSpPr>
        <p:spPr>
          <a:xfrm>
            <a:off x="8284464" y="2706624"/>
            <a:ext cx="109728" cy="109728"/>
          </a:xfrm>
          <a:prstGeom prst="ellipse">
            <a:avLst/>
          </a:prstGeom>
          <a:solidFill>
            <a:srgbClr val="E8A1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6" name="TextBox 25"/>
          <p:cNvSpPr txBox="1"/>
          <p:nvPr/>
        </p:nvSpPr>
        <p:spPr>
          <a:xfrm>
            <a:off x="8019288" y="5486400"/>
            <a:ext cx="640080" cy="274320"/>
          </a:xfrm>
          <a:prstGeom prst="rect">
            <a:avLst/>
          </a:prstGeom>
          <a:noFill/>
        </p:spPr>
        <p:txBody>
          <a:bodyPr wrap="square">
            <a:spAutoFit/>
          </a:bodyPr>
          <a:lstStyle/>
          <a:p>
            <a:pPr algn="ctr">
              <a:spcAft>
                <a:spcPts val="600"/>
              </a:spcAft>
            </a:pPr>
            <a:r>
              <a:rPr sz="1000" b="0" i="0">
                <a:solidFill>
                  <a:srgbClr val="6E6E73"/>
                </a:solidFill>
                <a:latin typeface="IBM Plex Mono"/>
              </a:rPr>
              <a:t>W5</a:t>
            </a:r>
          </a:p>
        </p:txBody>
      </p:sp>
      <p:sp>
        <p:nvSpPr>
          <p:cNvPr id="27" name="Oval 26"/>
          <p:cNvSpPr/>
          <p:nvPr/>
        </p:nvSpPr>
        <p:spPr>
          <a:xfrm>
            <a:off x="10003536" y="2267712"/>
            <a:ext cx="109728" cy="109728"/>
          </a:xfrm>
          <a:prstGeom prst="ellipse">
            <a:avLst/>
          </a:prstGeom>
          <a:solidFill>
            <a:srgbClr val="E5484D"/>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8" name="TextBox 27"/>
          <p:cNvSpPr txBox="1"/>
          <p:nvPr/>
        </p:nvSpPr>
        <p:spPr>
          <a:xfrm>
            <a:off x="9738360" y="5486400"/>
            <a:ext cx="640080" cy="274320"/>
          </a:xfrm>
          <a:prstGeom prst="rect">
            <a:avLst/>
          </a:prstGeom>
          <a:noFill/>
        </p:spPr>
        <p:txBody>
          <a:bodyPr wrap="square">
            <a:spAutoFit/>
          </a:bodyPr>
          <a:lstStyle/>
          <a:p>
            <a:pPr algn="ctr">
              <a:spcAft>
                <a:spcPts val="600"/>
              </a:spcAft>
            </a:pPr>
            <a:r>
              <a:rPr sz="1000" b="0" i="0">
                <a:solidFill>
                  <a:srgbClr val="6E6E73"/>
                </a:solidFill>
                <a:latin typeface="IBM Plex Mono"/>
              </a:rPr>
              <a:t>W6</a:t>
            </a:r>
          </a:p>
        </p:txBody>
      </p:sp>
      <p:sp>
        <p:nvSpPr>
          <p:cNvPr id="29" name="TextBox 28"/>
          <p:cNvSpPr txBox="1"/>
          <p:nvPr/>
        </p:nvSpPr>
        <p:spPr>
          <a:xfrm>
            <a:off x="8183879" y="1911096"/>
            <a:ext cx="2377440" cy="320040"/>
          </a:xfrm>
          <a:prstGeom prst="rect">
            <a:avLst/>
          </a:prstGeom>
          <a:noFill/>
        </p:spPr>
        <p:txBody>
          <a:bodyPr wrap="square">
            <a:spAutoFit/>
          </a:bodyPr>
          <a:lstStyle/>
          <a:p>
            <a:pPr algn="l">
              <a:spcAft>
                <a:spcPts val="600"/>
              </a:spcAft>
            </a:pPr>
            <a:r>
              <a:rPr sz="1100" b="0" i="0">
                <a:solidFill>
                  <a:srgbClr val="C62F35"/>
                </a:solidFill>
                <a:latin typeface="IBM Plex Mono"/>
              </a:rPr>
              <a:t>31% — re-plan triggered</a:t>
            </a:r>
          </a:p>
        </p:txBody>
      </p:sp>
      <p:sp>
        <p:nvSpPr>
          <p:cNvPr id="30" name="TextBox 29"/>
          <p:cNvSpPr txBox="1"/>
          <p:nvPr/>
        </p:nvSpPr>
        <p:spPr>
          <a:xfrm>
            <a:off x="822960" y="5989320"/>
            <a:ext cx="10515600" cy="457200"/>
          </a:xfrm>
          <a:prstGeom prst="rect">
            <a:avLst/>
          </a:prstGeom>
          <a:noFill/>
        </p:spPr>
        <p:txBody>
          <a:bodyPr wrap="square">
            <a:spAutoFit/>
          </a:bodyPr>
          <a:lstStyle/>
          <a:p>
            <a:pPr algn="l">
              <a:spcAft>
                <a:spcPts val="600"/>
              </a:spcAft>
            </a:pPr>
            <a:r>
              <a:rPr sz="1100" b="0" i="0">
                <a:solidFill>
                  <a:srgbClr val="6E6E73"/>
                </a:solidFill>
                <a:latin typeface="IBM Plex Sans"/>
              </a:rPr>
              <a:t>Rolling 4-week MAPE, one product family (published Plan caselet). Quiet line, band as a tinted zone, status color spent only where the signal leaves the band — re-plan now cost ~$6,000 against ~$38,000 of expedites for riding the cycle.</a:t>
            </a:r>
          </a:p>
        </p:txBody>
      </p:sp>
      <p:sp>
        <p:nvSpPr>
          <p:cNvPr id="31" name="TextBox 30"/>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6E6E73"/>
                </a:solidFill>
                <a:latin typeface="IBM Plex Mono"/>
              </a:rPr>
              <a:t>© 2026 Analytics2Go, Inc. All rights reserved. · Confidential &amp; Proprietary</a:t>
            </a:r>
          </a:p>
        </p:txBody>
      </p:sp>
      <p:sp>
        <p:nvSpPr>
          <p:cNvPr id="32" name="TextBox 31"/>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6E6E73"/>
                </a:solidFill>
                <a:latin typeface="IBM Plex Mono"/>
              </a:rPr>
              <a:t>1</a:t>
            </a:fld>
          </a:p>
        </p:txBody>
      </p:sp>
    </p:spTree>
  </p:cSld>
  <p:clrMapOvr>
    <a:masterClrMapping/>
  </p:clrMapOvr>
</p:sld>
</file>

<file path=ppt/slides/slide2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a2go-logo-dark.png"/>
          <p:cNvPicPr>
            <a:picLocks noChangeAspect="1"/>
          </p:cNvPicPr>
          <p:nvPr/>
        </p:nvPicPr>
        <p:blipFill>
          <a:blip r:embed="rId2"/>
          <a:stretch>
            <a:fillRect/>
          </a:stretch>
        </p:blipFill>
        <p:spPr>
          <a:xfrm>
            <a:off x="10469880" y="411480"/>
            <a:ext cx="914400" cy="270785"/>
          </a:xfrm>
          <a:prstGeom prst="rect">
            <a:avLst/>
          </a:prstGeom>
        </p:spPr>
      </p:pic>
      <p:sp>
        <p:nvSpPr>
          <p:cNvPr id="3" name="TextBox 2"/>
          <p:cNvSpPr txBox="1"/>
          <p:nvPr/>
        </p:nvSpPr>
        <p:spPr>
          <a:xfrm>
            <a:off x="822960" y="502920"/>
            <a:ext cx="10058400" cy="822960"/>
          </a:xfrm>
          <a:prstGeom prst="rect">
            <a:avLst/>
          </a:prstGeom>
          <a:noFill/>
        </p:spPr>
        <p:txBody>
          <a:bodyPr wrap="square">
            <a:spAutoFit/>
          </a:bodyPr>
          <a:lstStyle/>
          <a:p>
            <a:pPr algn="l">
              <a:spcAft>
                <a:spcPts val="600"/>
              </a:spcAft>
            </a:pPr>
            <a:r>
              <a:rPr sz="2800" b="1" i="0">
                <a:solidFill>
                  <a:srgbClr val="06243F"/>
                </a:solidFill>
                <a:latin typeface="IBM Plex Serif"/>
              </a:rPr>
              <a:t>Chart example — the driver mix is a Pareto</a:t>
            </a:r>
          </a:p>
        </p:txBody>
      </p:sp>
      <p:cxnSp>
        <p:nvCxnSpPr>
          <p:cNvPr id="4" name="Connector 3"/>
          <p:cNvCxnSpPr/>
          <p:nvPr/>
        </p:nvCxnSpPr>
        <p:spPr>
          <a:xfrm>
            <a:off x="1874520" y="5212080"/>
            <a:ext cx="8092440" cy="0"/>
          </a:xfrm>
          <a:prstGeom prst="line">
            <a:avLst/>
          </a:prstGeom>
          <a:ln w="9525">
            <a:solidFill>
              <a:srgbClr val="D2D2D7"/>
            </a:solidFill>
          </a:ln>
        </p:spPr>
        <p:style>
          <a:lnRef idx="2">
            <a:schemeClr val="accent1"/>
          </a:lnRef>
          <a:fillRef idx="0">
            <a:schemeClr val="accent1"/>
          </a:fillRef>
          <a:effectRef idx="1">
            <a:schemeClr val="accent1"/>
          </a:effectRef>
          <a:fontRef idx="minor">
            <a:schemeClr val="tx1"/>
          </a:fontRef>
        </p:style>
      </p:cxnSp>
      <p:sp>
        <p:nvSpPr>
          <p:cNvPr id="5" name="TextBox 4"/>
          <p:cNvSpPr txBox="1"/>
          <p:nvPr/>
        </p:nvSpPr>
        <p:spPr>
          <a:xfrm>
            <a:off x="1234440" y="5074920"/>
            <a:ext cx="685800" cy="274320"/>
          </a:xfrm>
          <a:prstGeom prst="rect">
            <a:avLst/>
          </a:prstGeom>
          <a:noFill/>
        </p:spPr>
        <p:txBody>
          <a:bodyPr wrap="square">
            <a:spAutoFit/>
          </a:bodyPr>
          <a:lstStyle/>
          <a:p>
            <a:pPr algn="l">
              <a:spcAft>
                <a:spcPts val="600"/>
              </a:spcAft>
            </a:pPr>
            <a:r>
              <a:rPr sz="1000" b="0" i="0">
                <a:solidFill>
                  <a:srgbClr val="6E6E73"/>
                </a:solidFill>
                <a:latin typeface="IBM Plex Mono"/>
              </a:rPr>
              <a:t>0%</a:t>
            </a:r>
          </a:p>
        </p:txBody>
      </p:sp>
      <p:cxnSp>
        <p:nvCxnSpPr>
          <p:cNvPr id="6" name="Connector 5"/>
          <p:cNvCxnSpPr/>
          <p:nvPr/>
        </p:nvCxnSpPr>
        <p:spPr>
          <a:xfrm>
            <a:off x="1874520" y="3520440"/>
            <a:ext cx="8092440" cy="0"/>
          </a:xfrm>
          <a:prstGeom prst="line">
            <a:avLst/>
          </a:prstGeom>
          <a:ln w="9525">
            <a:solidFill>
              <a:srgbClr val="D2D2D7"/>
            </a:solidFill>
          </a:ln>
        </p:spPr>
        <p:style>
          <a:lnRef idx="2">
            <a:schemeClr val="accent1"/>
          </a:lnRef>
          <a:fillRef idx="0">
            <a:schemeClr val="accent1"/>
          </a:fillRef>
          <a:effectRef idx="1">
            <a:schemeClr val="accent1"/>
          </a:effectRef>
          <a:fontRef idx="minor">
            <a:schemeClr val="tx1"/>
          </a:fontRef>
        </p:style>
      </p:cxnSp>
      <p:sp>
        <p:nvSpPr>
          <p:cNvPr id="7" name="TextBox 6"/>
          <p:cNvSpPr txBox="1"/>
          <p:nvPr/>
        </p:nvSpPr>
        <p:spPr>
          <a:xfrm>
            <a:off x="1234440" y="3383280"/>
            <a:ext cx="685800" cy="274320"/>
          </a:xfrm>
          <a:prstGeom prst="rect">
            <a:avLst/>
          </a:prstGeom>
          <a:noFill/>
        </p:spPr>
        <p:txBody>
          <a:bodyPr wrap="square">
            <a:spAutoFit/>
          </a:bodyPr>
          <a:lstStyle/>
          <a:p>
            <a:pPr algn="l">
              <a:spcAft>
                <a:spcPts val="600"/>
              </a:spcAft>
            </a:pPr>
            <a:r>
              <a:rPr sz="1000" b="0" i="0">
                <a:solidFill>
                  <a:srgbClr val="6E6E73"/>
                </a:solidFill>
                <a:latin typeface="IBM Plex Mono"/>
              </a:rPr>
              <a:t>50%</a:t>
            </a:r>
          </a:p>
        </p:txBody>
      </p:sp>
      <p:cxnSp>
        <p:nvCxnSpPr>
          <p:cNvPr id="8" name="Connector 7"/>
          <p:cNvCxnSpPr/>
          <p:nvPr/>
        </p:nvCxnSpPr>
        <p:spPr>
          <a:xfrm>
            <a:off x="1874520" y="1828800"/>
            <a:ext cx="8092440" cy="0"/>
          </a:xfrm>
          <a:prstGeom prst="line">
            <a:avLst/>
          </a:prstGeom>
          <a:ln w="9525">
            <a:solidFill>
              <a:srgbClr val="D2D2D7"/>
            </a:solidFill>
          </a:ln>
        </p:spPr>
        <p:style>
          <a:lnRef idx="2">
            <a:schemeClr val="accent1"/>
          </a:lnRef>
          <a:fillRef idx="0">
            <a:schemeClr val="accent1"/>
          </a:fillRef>
          <a:effectRef idx="1">
            <a:schemeClr val="accent1"/>
          </a:effectRef>
          <a:fontRef idx="minor">
            <a:schemeClr val="tx1"/>
          </a:fontRef>
        </p:style>
      </p:cxnSp>
      <p:sp>
        <p:nvSpPr>
          <p:cNvPr id="9" name="TextBox 8"/>
          <p:cNvSpPr txBox="1"/>
          <p:nvPr/>
        </p:nvSpPr>
        <p:spPr>
          <a:xfrm>
            <a:off x="1234440" y="1691640"/>
            <a:ext cx="685800" cy="274320"/>
          </a:xfrm>
          <a:prstGeom prst="rect">
            <a:avLst/>
          </a:prstGeom>
          <a:noFill/>
        </p:spPr>
        <p:txBody>
          <a:bodyPr wrap="square">
            <a:spAutoFit/>
          </a:bodyPr>
          <a:lstStyle/>
          <a:p>
            <a:pPr algn="l">
              <a:spcAft>
                <a:spcPts val="600"/>
              </a:spcAft>
            </a:pPr>
            <a:r>
              <a:rPr sz="1000" b="0" i="0">
                <a:solidFill>
                  <a:srgbClr val="6E6E73"/>
                </a:solidFill>
                <a:latin typeface="IBM Plex Mono"/>
              </a:rPr>
              <a:t>100%</a:t>
            </a:r>
          </a:p>
        </p:txBody>
      </p:sp>
      <p:sp>
        <p:nvSpPr>
          <p:cNvPr id="10" name="Rectangle 9"/>
          <p:cNvSpPr/>
          <p:nvPr/>
        </p:nvSpPr>
        <p:spPr>
          <a:xfrm>
            <a:off x="2560320" y="3114446"/>
            <a:ext cx="1737360" cy="2097633"/>
          </a:xfrm>
          <a:prstGeom prst="rect">
            <a:avLst/>
          </a:prstGeom>
          <a:solidFill>
            <a:srgbClr val="00707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TextBox 10"/>
          <p:cNvSpPr txBox="1"/>
          <p:nvPr/>
        </p:nvSpPr>
        <p:spPr>
          <a:xfrm>
            <a:off x="2377440" y="2748686"/>
            <a:ext cx="2103120" cy="292608"/>
          </a:xfrm>
          <a:prstGeom prst="rect">
            <a:avLst/>
          </a:prstGeom>
          <a:noFill/>
        </p:spPr>
        <p:txBody>
          <a:bodyPr wrap="square">
            <a:spAutoFit/>
          </a:bodyPr>
          <a:lstStyle/>
          <a:p>
            <a:pPr algn="ctr">
              <a:spcAft>
                <a:spcPts val="600"/>
              </a:spcAft>
            </a:pPr>
            <a:r>
              <a:rPr sz="1200" b="1" i="0">
                <a:solidFill>
                  <a:srgbClr val="1D1D1F"/>
                </a:solidFill>
                <a:latin typeface="IBM Plex Mono"/>
              </a:rPr>
              <a:t>62%</a:t>
            </a:r>
          </a:p>
        </p:txBody>
      </p:sp>
      <p:sp>
        <p:nvSpPr>
          <p:cNvPr id="12" name="TextBox 11"/>
          <p:cNvSpPr txBox="1"/>
          <p:nvPr/>
        </p:nvSpPr>
        <p:spPr>
          <a:xfrm>
            <a:off x="2240280" y="5303520"/>
            <a:ext cx="2377439" cy="292608"/>
          </a:xfrm>
          <a:prstGeom prst="rect">
            <a:avLst/>
          </a:prstGeom>
          <a:noFill/>
        </p:spPr>
        <p:txBody>
          <a:bodyPr wrap="square">
            <a:spAutoFit/>
          </a:bodyPr>
          <a:lstStyle/>
          <a:p>
            <a:pPr algn="ctr">
              <a:spcAft>
                <a:spcPts val="600"/>
              </a:spcAft>
            </a:pPr>
            <a:r>
              <a:rPr sz="1200" b="0" i="0">
                <a:solidFill>
                  <a:srgbClr val="3A3A3C"/>
                </a:solidFill>
                <a:latin typeface="IBM Plex Sans"/>
              </a:rPr>
              <a:t>Reflash &amp; test</a:t>
            </a:r>
          </a:p>
        </p:txBody>
      </p:sp>
      <p:sp>
        <p:nvSpPr>
          <p:cNvPr id="13" name="Rectangle 12"/>
          <p:cNvSpPr/>
          <p:nvPr/>
        </p:nvSpPr>
        <p:spPr>
          <a:xfrm>
            <a:off x="5120640" y="4264761"/>
            <a:ext cx="1737360" cy="947318"/>
          </a:xfrm>
          <a:prstGeom prst="rect">
            <a:avLst/>
          </a:prstGeom>
          <a:solidFill>
            <a:srgbClr val="00707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TextBox 13"/>
          <p:cNvSpPr txBox="1"/>
          <p:nvPr/>
        </p:nvSpPr>
        <p:spPr>
          <a:xfrm>
            <a:off x="4937759" y="3899001"/>
            <a:ext cx="2103120" cy="292608"/>
          </a:xfrm>
          <a:prstGeom prst="rect">
            <a:avLst/>
          </a:prstGeom>
          <a:noFill/>
        </p:spPr>
        <p:txBody>
          <a:bodyPr wrap="square">
            <a:spAutoFit/>
          </a:bodyPr>
          <a:lstStyle/>
          <a:p>
            <a:pPr algn="ctr">
              <a:spcAft>
                <a:spcPts val="600"/>
              </a:spcAft>
            </a:pPr>
            <a:r>
              <a:rPr sz="1200" b="1" i="0">
                <a:solidFill>
                  <a:srgbClr val="1D1D1F"/>
                </a:solidFill>
                <a:latin typeface="IBM Plex Mono"/>
              </a:rPr>
              <a:t>28%</a:t>
            </a:r>
          </a:p>
        </p:txBody>
      </p:sp>
      <p:sp>
        <p:nvSpPr>
          <p:cNvPr id="15" name="TextBox 14"/>
          <p:cNvSpPr txBox="1"/>
          <p:nvPr/>
        </p:nvSpPr>
        <p:spPr>
          <a:xfrm>
            <a:off x="4800600" y="5303520"/>
            <a:ext cx="2377439" cy="292608"/>
          </a:xfrm>
          <a:prstGeom prst="rect">
            <a:avLst/>
          </a:prstGeom>
          <a:noFill/>
        </p:spPr>
        <p:txBody>
          <a:bodyPr wrap="square">
            <a:spAutoFit/>
          </a:bodyPr>
          <a:lstStyle/>
          <a:p>
            <a:pPr algn="ctr">
              <a:spcAft>
                <a:spcPts val="600"/>
              </a:spcAft>
            </a:pPr>
            <a:r>
              <a:rPr sz="1200" b="0" i="0">
                <a:solidFill>
                  <a:srgbClr val="3A3A3C"/>
                </a:solidFill>
                <a:latin typeface="IBM Plex Sans"/>
              </a:rPr>
              <a:t>Bench repair</a:t>
            </a:r>
          </a:p>
        </p:txBody>
      </p:sp>
      <p:sp>
        <p:nvSpPr>
          <p:cNvPr id="16" name="Rectangle 15"/>
          <p:cNvSpPr/>
          <p:nvPr/>
        </p:nvSpPr>
        <p:spPr>
          <a:xfrm>
            <a:off x="7680960" y="4873752"/>
            <a:ext cx="1737360" cy="338328"/>
          </a:xfrm>
          <a:prstGeom prst="rect">
            <a:avLst/>
          </a:prstGeom>
          <a:solidFill>
            <a:srgbClr val="00707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7" name="TextBox 16"/>
          <p:cNvSpPr txBox="1"/>
          <p:nvPr/>
        </p:nvSpPr>
        <p:spPr>
          <a:xfrm>
            <a:off x="7498080" y="4507992"/>
            <a:ext cx="2103120" cy="292608"/>
          </a:xfrm>
          <a:prstGeom prst="rect">
            <a:avLst/>
          </a:prstGeom>
          <a:noFill/>
        </p:spPr>
        <p:txBody>
          <a:bodyPr wrap="square">
            <a:spAutoFit/>
          </a:bodyPr>
          <a:lstStyle/>
          <a:p>
            <a:pPr algn="ctr">
              <a:spcAft>
                <a:spcPts val="600"/>
              </a:spcAft>
            </a:pPr>
            <a:r>
              <a:rPr sz="1200" b="1" i="0">
                <a:solidFill>
                  <a:srgbClr val="1D1D1F"/>
                </a:solidFill>
                <a:latin typeface="IBM Plex Mono"/>
              </a:rPr>
              <a:t>10%</a:t>
            </a:r>
          </a:p>
        </p:txBody>
      </p:sp>
      <p:sp>
        <p:nvSpPr>
          <p:cNvPr id="18" name="TextBox 17"/>
          <p:cNvSpPr txBox="1"/>
          <p:nvPr/>
        </p:nvSpPr>
        <p:spPr>
          <a:xfrm>
            <a:off x="7360920" y="5303520"/>
            <a:ext cx="2377439" cy="292608"/>
          </a:xfrm>
          <a:prstGeom prst="rect">
            <a:avLst/>
          </a:prstGeom>
          <a:noFill/>
        </p:spPr>
        <p:txBody>
          <a:bodyPr wrap="square">
            <a:spAutoFit/>
          </a:bodyPr>
          <a:lstStyle/>
          <a:p>
            <a:pPr algn="ctr">
              <a:spcAft>
                <a:spcPts val="600"/>
              </a:spcAft>
            </a:pPr>
            <a:r>
              <a:rPr sz="1200" b="0" i="0">
                <a:solidFill>
                  <a:srgbClr val="3A3A3C"/>
                </a:solidFill>
                <a:latin typeface="IBM Plex Sans"/>
              </a:rPr>
              <a:t>Scrap</a:t>
            </a:r>
          </a:p>
        </p:txBody>
      </p:sp>
      <p:cxnSp>
        <p:nvCxnSpPr>
          <p:cNvPr id="19" name="Connector 18"/>
          <p:cNvCxnSpPr/>
          <p:nvPr/>
        </p:nvCxnSpPr>
        <p:spPr>
          <a:xfrm>
            <a:off x="1874520" y="2505456"/>
            <a:ext cx="8092440" cy="0"/>
          </a:xfrm>
          <a:prstGeom prst="line">
            <a:avLst/>
          </a:prstGeom>
          <a:ln w="12700">
            <a:solidFill>
              <a:srgbClr val="6E6E73"/>
            </a:solidFill>
          </a:ln>
        </p:spPr>
        <p:style>
          <a:lnRef idx="2">
            <a:schemeClr val="accent1"/>
          </a:lnRef>
          <a:fillRef idx="0">
            <a:schemeClr val="accent1"/>
          </a:fillRef>
          <a:effectRef idx="1">
            <a:schemeClr val="accent1"/>
          </a:effectRef>
          <a:fontRef idx="minor">
            <a:schemeClr val="tx1"/>
          </a:fontRef>
        </p:style>
      </p:cxnSp>
      <p:sp>
        <p:nvSpPr>
          <p:cNvPr id="20" name="TextBox 19"/>
          <p:cNvSpPr txBox="1"/>
          <p:nvPr/>
        </p:nvSpPr>
        <p:spPr>
          <a:xfrm>
            <a:off x="9144000" y="2212848"/>
            <a:ext cx="1005840" cy="274320"/>
          </a:xfrm>
          <a:prstGeom prst="rect">
            <a:avLst/>
          </a:prstGeom>
          <a:noFill/>
        </p:spPr>
        <p:txBody>
          <a:bodyPr wrap="square">
            <a:spAutoFit/>
          </a:bodyPr>
          <a:lstStyle/>
          <a:p>
            <a:pPr algn="l">
              <a:spcAft>
                <a:spcPts val="600"/>
              </a:spcAft>
            </a:pPr>
            <a:r>
              <a:rPr sz="1000" b="0" i="0">
                <a:solidFill>
                  <a:srgbClr val="6E6E73"/>
                </a:solidFill>
                <a:latin typeface="IBM Plex Mono"/>
              </a:rPr>
              <a:t>80%</a:t>
            </a:r>
          </a:p>
        </p:txBody>
      </p:sp>
      <p:cxnSp>
        <p:nvCxnSpPr>
          <p:cNvPr id="21" name="Connector 20"/>
          <p:cNvCxnSpPr/>
          <p:nvPr/>
        </p:nvCxnSpPr>
        <p:spPr>
          <a:xfrm flipV="1">
            <a:off x="3429000" y="2167128"/>
            <a:ext cx="2560320" cy="947318"/>
          </a:xfrm>
          <a:prstGeom prst="line">
            <a:avLst/>
          </a:prstGeom>
          <a:ln w="25400">
            <a:solidFill>
              <a:srgbClr val="3A3A3C"/>
            </a:solidFill>
          </a:ln>
        </p:spPr>
        <p:style>
          <a:lnRef idx="2">
            <a:schemeClr val="accent1"/>
          </a:lnRef>
          <a:fillRef idx="0">
            <a:schemeClr val="accent1"/>
          </a:fillRef>
          <a:effectRef idx="1">
            <a:schemeClr val="accent1"/>
          </a:effectRef>
          <a:fontRef idx="minor">
            <a:schemeClr val="tx1"/>
          </a:fontRef>
        </p:style>
      </p:cxnSp>
      <p:cxnSp>
        <p:nvCxnSpPr>
          <p:cNvPr id="22" name="Connector 21"/>
          <p:cNvCxnSpPr/>
          <p:nvPr/>
        </p:nvCxnSpPr>
        <p:spPr>
          <a:xfrm flipV="1">
            <a:off x="5989320" y="1828800"/>
            <a:ext cx="2560320" cy="338328"/>
          </a:xfrm>
          <a:prstGeom prst="line">
            <a:avLst/>
          </a:prstGeom>
          <a:ln w="25400">
            <a:solidFill>
              <a:srgbClr val="3A3A3C"/>
            </a:solidFill>
          </a:ln>
        </p:spPr>
        <p:style>
          <a:lnRef idx="2">
            <a:schemeClr val="accent1"/>
          </a:lnRef>
          <a:fillRef idx="0">
            <a:schemeClr val="accent1"/>
          </a:fillRef>
          <a:effectRef idx="1">
            <a:schemeClr val="accent1"/>
          </a:effectRef>
          <a:fontRef idx="minor">
            <a:schemeClr val="tx1"/>
          </a:fontRef>
        </p:style>
      </p:cxnSp>
      <p:sp>
        <p:nvSpPr>
          <p:cNvPr id="23" name="Oval 22"/>
          <p:cNvSpPr/>
          <p:nvPr/>
        </p:nvSpPr>
        <p:spPr>
          <a:xfrm>
            <a:off x="3374136" y="3059582"/>
            <a:ext cx="109728" cy="109728"/>
          </a:xfrm>
          <a:prstGeom prst="ellipse">
            <a:avLst/>
          </a:prstGeom>
          <a:solidFill>
            <a:srgbClr val="3A3A3C"/>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4" name="Oval 23"/>
          <p:cNvSpPr/>
          <p:nvPr/>
        </p:nvSpPr>
        <p:spPr>
          <a:xfrm>
            <a:off x="5934456" y="2112264"/>
            <a:ext cx="109728" cy="109728"/>
          </a:xfrm>
          <a:prstGeom prst="ellipse">
            <a:avLst/>
          </a:prstGeom>
          <a:solidFill>
            <a:srgbClr val="3A3A3C"/>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5" name="TextBox 24"/>
          <p:cNvSpPr txBox="1"/>
          <p:nvPr/>
        </p:nvSpPr>
        <p:spPr>
          <a:xfrm>
            <a:off x="5440680" y="1783080"/>
            <a:ext cx="1097280" cy="274320"/>
          </a:xfrm>
          <a:prstGeom prst="rect">
            <a:avLst/>
          </a:prstGeom>
          <a:noFill/>
        </p:spPr>
        <p:txBody>
          <a:bodyPr wrap="square">
            <a:spAutoFit/>
          </a:bodyPr>
          <a:lstStyle/>
          <a:p>
            <a:pPr algn="ctr">
              <a:spcAft>
                <a:spcPts val="600"/>
              </a:spcAft>
            </a:pPr>
            <a:r>
              <a:rPr sz="1000" b="0" i="0">
                <a:solidFill>
                  <a:srgbClr val="6E6E73"/>
                </a:solidFill>
                <a:latin typeface="IBM Plex Mono"/>
              </a:rPr>
              <a:t>cum 90%</a:t>
            </a:r>
          </a:p>
        </p:txBody>
      </p:sp>
      <p:sp>
        <p:nvSpPr>
          <p:cNvPr id="26" name="Oval 25"/>
          <p:cNvSpPr/>
          <p:nvPr/>
        </p:nvSpPr>
        <p:spPr>
          <a:xfrm>
            <a:off x="8494776" y="1773936"/>
            <a:ext cx="109728" cy="109728"/>
          </a:xfrm>
          <a:prstGeom prst="ellipse">
            <a:avLst/>
          </a:prstGeom>
          <a:solidFill>
            <a:srgbClr val="3A3A3C"/>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7" name="TextBox 26"/>
          <p:cNvSpPr txBox="1"/>
          <p:nvPr/>
        </p:nvSpPr>
        <p:spPr>
          <a:xfrm>
            <a:off x="8001000" y="1444752"/>
            <a:ext cx="1097280" cy="274320"/>
          </a:xfrm>
          <a:prstGeom prst="rect">
            <a:avLst/>
          </a:prstGeom>
          <a:noFill/>
        </p:spPr>
        <p:txBody>
          <a:bodyPr wrap="square">
            <a:spAutoFit/>
          </a:bodyPr>
          <a:lstStyle/>
          <a:p>
            <a:pPr algn="ctr">
              <a:spcAft>
                <a:spcPts val="600"/>
              </a:spcAft>
            </a:pPr>
            <a:r>
              <a:rPr sz="1000" b="0" i="0">
                <a:solidFill>
                  <a:srgbClr val="6E6E73"/>
                </a:solidFill>
                <a:latin typeface="IBM Plex Mono"/>
              </a:rPr>
              <a:t>cum 100%</a:t>
            </a:r>
          </a:p>
        </p:txBody>
      </p:sp>
      <p:sp>
        <p:nvSpPr>
          <p:cNvPr id="28" name="TextBox 27"/>
          <p:cNvSpPr txBox="1"/>
          <p:nvPr/>
        </p:nvSpPr>
        <p:spPr>
          <a:xfrm>
            <a:off x="822960" y="5989320"/>
            <a:ext cx="10515600" cy="457200"/>
          </a:xfrm>
          <a:prstGeom prst="rect">
            <a:avLst/>
          </a:prstGeom>
          <a:noFill/>
        </p:spPr>
        <p:txBody>
          <a:bodyPr wrap="square">
            <a:spAutoFit/>
          </a:bodyPr>
          <a:lstStyle/>
          <a:p>
            <a:pPr algn="l">
              <a:spcAft>
                <a:spcPts val="600"/>
              </a:spcAft>
            </a:pPr>
            <a:r>
              <a:rPr sz="1100" b="0" i="0">
                <a:solidFill>
                  <a:srgbClr val="6E6E73"/>
                </a:solidFill>
                <a:latin typeface="IBM Plex Sans"/>
              </a:rPr>
              <a:t>Warranty returns by disposition (published Return caselet): reflash-and-test plus bench repair carry 90% of the volume — the vital few the operator works first. Bars and the cumulative line share one percentage scale; per-unit disposition recovered 71% of value against roughly 10% for blanket scrap.</a:t>
            </a:r>
          </a:p>
        </p:txBody>
      </p:sp>
      <p:sp>
        <p:nvSpPr>
          <p:cNvPr id="29" name="TextBox 28"/>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6E6E73"/>
                </a:solidFill>
                <a:latin typeface="IBM Plex Mono"/>
              </a:rPr>
              <a:t>© 2026 Analytics2Go, Inc. All rights reserved. · Confidential &amp; Proprietary</a:t>
            </a:r>
          </a:p>
        </p:txBody>
      </p:sp>
      <p:sp>
        <p:nvSpPr>
          <p:cNvPr id="30" name="TextBox 29"/>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6E6E73"/>
                </a:solidFill>
                <a:latin typeface="IBM Plex Mono"/>
              </a:rPr>
              <a:t>1</a:t>
            </a:fld>
          </a:p>
        </p:txBody>
      </p:sp>
    </p:spTree>
  </p:cSld>
  <p:clrMapOvr>
    <a:masterClrMapping/>
  </p:clrMapOvr>
</p:sld>
</file>

<file path=ppt/slides/slide2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graph-abyss.png"/>
          <p:cNvPicPr>
            <a:picLocks noChangeAspect="1"/>
          </p:cNvPicPr>
          <p:nvPr/>
        </p:nvPicPr>
        <p:blipFill>
          <a:blip r:embed="rId2"/>
          <a:stretch>
            <a:fillRect/>
          </a:stretch>
        </p:blipFill>
        <p:spPr>
          <a:xfrm>
            <a:off x="0" y="0"/>
            <a:ext cx="12191695" cy="6858000"/>
          </a:xfrm>
          <a:prstGeom prst="rect">
            <a:avLst/>
          </a:prstGeom>
        </p:spPr>
      </p:pic>
      <p:pic>
        <p:nvPicPr>
          <p:cNvPr id="3" name="Picture 2" descr="a2go-logo-light.png"/>
          <p:cNvPicPr>
            <a:picLocks noChangeAspect="1"/>
          </p:cNvPicPr>
          <p:nvPr/>
        </p:nvPicPr>
        <p:blipFill>
          <a:blip r:embed="rId3"/>
          <a:stretch>
            <a:fillRect/>
          </a:stretch>
        </p:blipFill>
        <p:spPr>
          <a:xfrm>
            <a:off x="10469880" y="411480"/>
            <a:ext cx="914400" cy="270908"/>
          </a:xfrm>
          <a:prstGeom prst="rect">
            <a:avLst/>
          </a:prstGeom>
        </p:spPr>
      </p:pic>
      <p:sp>
        <p:nvSpPr>
          <p:cNvPr id="4" name="TextBox 3"/>
          <p:cNvSpPr txBox="1"/>
          <p:nvPr/>
        </p:nvSpPr>
        <p:spPr>
          <a:xfrm>
            <a:off x="822960" y="502920"/>
            <a:ext cx="10058400" cy="822960"/>
          </a:xfrm>
          <a:prstGeom prst="rect">
            <a:avLst/>
          </a:prstGeom>
          <a:noFill/>
        </p:spPr>
        <p:txBody>
          <a:bodyPr wrap="square">
            <a:spAutoFit/>
          </a:bodyPr>
          <a:lstStyle/>
          <a:p>
            <a:pPr algn="l">
              <a:spcAft>
                <a:spcPts val="600"/>
              </a:spcAft>
            </a:pPr>
            <a:r>
              <a:rPr sz="2800" b="1" i="0">
                <a:solidFill>
                  <a:srgbClr val="FFFFFF"/>
                </a:solidFill>
                <a:latin typeface="IBM Plex Serif"/>
              </a:rPr>
              <a:t>Chart example — same units, 5× the exposure</a:t>
            </a:r>
          </a:p>
        </p:txBody>
      </p:sp>
      <p:cxnSp>
        <p:nvCxnSpPr>
          <p:cNvPr id="5" name="Connector 4"/>
          <p:cNvCxnSpPr/>
          <p:nvPr/>
        </p:nvCxnSpPr>
        <p:spPr>
          <a:xfrm>
            <a:off x="2011680" y="5212080"/>
            <a:ext cx="7680960" cy="0"/>
          </a:xfrm>
          <a:prstGeom prst="line">
            <a:avLst/>
          </a:prstGeom>
          <a:ln w="12700">
            <a:solidFill>
              <a:srgbClr val="15579E"/>
            </a:solidFill>
          </a:ln>
        </p:spPr>
        <p:style>
          <a:lnRef idx="2">
            <a:schemeClr val="accent1"/>
          </a:lnRef>
          <a:fillRef idx="0">
            <a:schemeClr val="accent1"/>
          </a:fillRef>
          <a:effectRef idx="1">
            <a:schemeClr val="accent1"/>
          </a:effectRef>
          <a:fontRef idx="minor">
            <a:schemeClr val="tx1"/>
          </a:fontRef>
        </p:style>
      </p:cxnSp>
      <p:sp>
        <p:nvSpPr>
          <p:cNvPr id="6" name="Rectangle 5"/>
          <p:cNvSpPr/>
          <p:nvPr/>
        </p:nvSpPr>
        <p:spPr>
          <a:xfrm>
            <a:off x="3108960" y="4644079"/>
            <a:ext cx="2011680" cy="568000"/>
          </a:xfrm>
          <a:prstGeom prst="rect">
            <a:avLst/>
          </a:prstGeom>
          <a:solidFill>
            <a:srgbClr val="2CB6C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7" name="TextBox 6"/>
          <p:cNvSpPr txBox="1"/>
          <p:nvPr/>
        </p:nvSpPr>
        <p:spPr>
          <a:xfrm>
            <a:off x="2743200" y="4232599"/>
            <a:ext cx="2743200" cy="320040"/>
          </a:xfrm>
          <a:prstGeom prst="rect">
            <a:avLst/>
          </a:prstGeom>
          <a:noFill/>
        </p:spPr>
        <p:txBody>
          <a:bodyPr wrap="square">
            <a:spAutoFit/>
          </a:bodyPr>
          <a:lstStyle/>
          <a:p>
            <a:pPr algn="ctr">
              <a:spcAft>
                <a:spcPts val="600"/>
              </a:spcAft>
            </a:pPr>
            <a:r>
              <a:rPr sz="1400" b="1" i="0">
                <a:solidFill>
                  <a:srgbClr val="FFFFFF"/>
                </a:solidFill>
                <a:latin typeface="IBM Plex Mono"/>
              </a:rPr>
              <a:t>$11,000</a:t>
            </a:r>
          </a:p>
        </p:txBody>
      </p:sp>
      <p:sp>
        <p:nvSpPr>
          <p:cNvPr id="8" name="TextBox 7"/>
          <p:cNvSpPr txBox="1"/>
          <p:nvPr/>
        </p:nvSpPr>
        <p:spPr>
          <a:xfrm>
            <a:off x="2743200" y="5321808"/>
            <a:ext cx="2743200" cy="320040"/>
          </a:xfrm>
          <a:prstGeom prst="rect">
            <a:avLst/>
          </a:prstGeom>
          <a:noFill/>
        </p:spPr>
        <p:txBody>
          <a:bodyPr wrap="square">
            <a:spAutoFit/>
          </a:bodyPr>
          <a:lstStyle/>
          <a:p>
            <a:pPr algn="ctr">
              <a:spcAft>
                <a:spcPts val="600"/>
              </a:spcAft>
            </a:pPr>
            <a:r>
              <a:rPr sz="1200" b="0" i="0">
                <a:solidFill>
                  <a:srgbClr val="C8D6E0"/>
                </a:solidFill>
                <a:latin typeface="IBM Plex Sans"/>
              </a:rPr>
              <a:t>Recommended allocation</a:t>
            </a:r>
          </a:p>
        </p:txBody>
      </p:sp>
      <p:sp>
        <p:nvSpPr>
          <p:cNvPr id="9" name="TextBox 8"/>
          <p:cNvSpPr txBox="1"/>
          <p:nvPr/>
        </p:nvSpPr>
        <p:spPr>
          <a:xfrm>
            <a:off x="2743200" y="5623560"/>
            <a:ext cx="2743200" cy="320040"/>
          </a:xfrm>
          <a:prstGeom prst="rect">
            <a:avLst/>
          </a:prstGeom>
          <a:noFill/>
        </p:spPr>
        <p:txBody>
          <a:bodyPr wrap="square">
            <a:spAutoFit/>
          </a:bodyPr>
          <a:lstStyle/>
          <a:p>
            <a:pPr algn="ctr">
              <a:spcAft>
                <a:spcPts val="600"/>
              </a:spcAft>
            </a:pPr>
            <a:r>
              <a:rPr sz="1000" b="0" i="0">
                <a:solidFill>
                  <a:srgbClr val="2CB6C0"/>
                </a:solidFill>
                <a:latin typeface="IBM Plex Mono"/>
              </a:rPr>
              <a:t>Tier-1 SLA held</a:t>
            </a:r>
          </a:p>
        </p:txBody>
      </p:sp>
      <p:sp>
        <p:nvSpPr>
          <p:cNvPr id="10" name="Rectangle 9"/>
          <p:cNvSpPr/>
          <p:nvPr/>
        </p:nvSpPr>
        <p:spPr>
          <a:xfrm>
            <a:off x="6400800" y="2285999"/>
            <a:ext cx="2011680" cy="2926080"/>
          </a:xfrm>
          <a:prstGeom prst="rect">
            <a:avLst/>
          </a:prstGeom>
          <a:solidFill>
            <a:srgbClr val="8A99A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TextBox 10"/>
          <p:cNvSpPr txBox="1"/>
          <p:nvPr/>
        </p:nvSpPr>
        <p:spPr>
          <a:xfrm>
            <a:off x="6035040" y="1874519"/>
            <a:ext cx="2743200" cy="320040"/>
          </a:xfrm>
          <a:prstGeom prst="rect">
            <a:avLst/>
          </a:prstGeom>
          <a:noFill/>
        </p:spPr>
        <p:txBody>
          <a:bodyPr wrap="square">
            <a:spAutoFit/>
          </a:bodyPr>
          <a:lstStyle/>
          <a:p>
            <a:pPr algn="ctr">
              <a:spcAft>
                <a:spcPts val="600"/>
              </a:spcAft>
            </a:pPr>
            <a:r>
              <a:rPr sz="1400" b="1" i="0">
                <a:solidFill>
                  <a:srgbClr val="FFFFFF"/>
                </a:solidFill>
                <a:latin typeface="IBM Plex Mono"/>
              </a:rPr>
              <a:t>$56,667</a:t>
            </a:r>
          </a:p>
        </p:txBody>
      </p:sp>
      <p:sp>
        <p:nvSpPr>
          <p:cNvPr id="12" name="TextBox 11"/>
          <p:cNvSpPr txBox="1"/>
          <p:nvPr/>
        </p:nvSpPr>
        <p:spPr>
          <a:xfrm>
            <a:off x="6035040" y="5321808"/>
            <a:ext cx="2743200" cy="320040"/>
          </a:xfrm>
          <a:prstGeom prst="rect">
            <a:avLst/>
          </a:prstGeom>
          <a:noFill/>
        </p:spPr>
        <p:txBody>
          <a:bodyPr wrap="square">
            <a:spAutoFit/>
          </a:bodyPr>
          <a:lstStyle/>
          <a:p>
            <a:pPr algn="ctr">
              <a:spcAft>
                <a:spcPts val="600"/>
              </a:spcAft>
            </a:pPr>
            <a:r>
              <a:rPr sz="1200" b="0" i="0">
                <a:solidFill>
                  <a:srgbClr val="C8D6E0"/>
                </a:solidFill>
                <a:latin typeface="IBM Plex Sans"/>
              </a:rPr>
              <a:t>Pro-rata allocation</a:t>
            </a:r>
          </a:p>
        </p:txBody>
      </p:sp>
      <p:sp>
        <p:nvSpPr>
          <p:cNvPr id="13" name="TextBox 12"/>
          <p:cNvSpPr txBox="1"/>
          <p:nvPr/>
        </p:nvSpPr>
        <p:spPr>
          <a:xfrm>
            <a:off x="6035040" y="5623560"/>
            <a:ext cx="2743200" cy="320040"/>
          </a:xfrm>
          <a:prstGeom prst="rect">
            <a:avLst/>
          </a:prstGeom>
          <a:noFill/>
        </p:spPr>
        <p:txBody>
          <a:bodyPr wrap="square">
            <a:spAutoFit/>
          </a:bodyPr>
          <a:lstStyle/>
          <a:p>
            <a:pPr algn="ctr">
              <a:spcAft>
                <a:spcPts val="600"/>
              </a:spcAft>
            </a:pPr>
            <a:r>
              <a:rPr sz="1000" b="0" i="0">
                <a:solidFill>
                  <a:srgbClr val="E5484D"/>
                </a:solidFill>
                <a:latin typeface="IBM Plex Mono"/>
              </a:rPr>
              <a:t>Tier-1 SLA breached</a:t>
            </a:r>
          </a:p>
        </p:txBody>
      </p:sp>
      <p:sp>
        <p:nvSpPr>
          <p:cNvPr id="14" name="TextBox 13"/>
          <p:cNvSpPr txBox="1"/>
          <p:nvPr/>
        </p:nvSpPr>
        <p:spPr>
          <a:xfrm>
            <a:off x="822960" y="5989320"/>
            <a:ext cx="10515600" cy="457200"/>
          </a:xfrm>
          <a:prstGeom prst="rect">
            <a:avLst/>
          </a:prstGeom>
          <a:noFill/>
        </p:spPr>
        <p:txBody>
          <a:bodyPr wrap="square">
            <a:spAutoFit/>
          </a:bodyPr>
          <a:lstStyle/>
          <a:p>
            <a:pPr algn="l">
              <a:spcAft>
                <a:spcPts val="600"/>
              </a:spcAft>
            </a:pPr>
            <a:r>
              <a:rPr sz="1100" b="0" i="0">
                <a:solidFill>
                  <a:srgbClr val="8A99A8"/>
                </a:solidFill>
                <a:latin typeface="IBM Plex Sans"/>
              </a:rPr>
              <a:t>Penalty exposure under a port-strike short-ship (published Order caselet): 8,600 units ship either way — the allocation, not the shortage, decides the cost. One accent for the recommendation; the comparator stays neutral.</a:t>
            </a:r>
          </a:p>
        </p:txBody>
      </p:sp>
      <p:sp>
        <p:nvSpPr>
          <p:cNvPr id="15" name="TextBox 14"/>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8CA3B3"/>
                </a:solidFill>
                <a:latin typeface="IBM Plex Mono"/>
              </a:rPr>
              <a:t>© 2026 Analytics2Go, Inc. All rights reserved. · Confidential &amp; Proprietary</a:t>
            </a:r>
          </a:p>
        </p:txBody>
      </p:sp>
      <p:sp>
        <p:nvSpPr>
          <p:cNvPr id="16" name="TextBox 15"/>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8CA3B3"/>
                </a:solidFill>
                <a:latin typeface="IBM Plex Mono"/>
              </a:rPr>
              <a:t>1</a:t>
            </a:fld>
          </a:p>
        </p:txBody>
      </p:sp>
    </p:spTree>
  </p:cSld>
  <p:clrMapOvr>
    <a:masterClrMapping/>
  </p:clrMapOvr>
</p:sld>
</file>

<file path=ppt/slides/slide2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graph-abyss.png"/>
          <p:cNvPicPr>
            <a:picLocks noChangeAspect="1"/>
          </p:cNvPicPr>
          <p:nvPr/>
        </p:nvPicPr>
        <p:blipFill>
          <a:blip r:embed="rId2"/>
          <a:stretch>
            <a:fillRect/>
          </a:stretch>
        </p:blipFill>
        <p:spPr>
          <a:xfrm>
            <a:off x="0" y="0"/>
            <a:ext cx="12191695" cy="6858000"/>
          </a:xfrm>
          <a:prstGeom prst="rect">
            <a:avLst/>
          </a:prstGeom>
        </p:spPr>
      </p:pic>
      <p:sp>
        <p:nvSpPr>
          <p:cNvPr id="3" name="TextBox 2"/>
          <p:cNvSpPr txBox="1"/>
          <p:nvPr/>
        </p:nvSpPr>
        <p:spPr>
          <a:xfrm>
            <a:off x="822960" y="502920"/>
            <a:ext cx="10058400" cy="822960"/>
          </a:xfrm>
          <a:prstGeom prst="rect">
            <a:avLst/>
          </a:prstGeom>
          <a:noFill/>
        </p:spPr>
        <p:txBody>
          <a:bodyPr wrap="square">
            <a:spAutoFit/>
          </a:bodyPr>
          <a:lstStyle/>
          <a:p>
            <a:pPr algn="l">
              <a:spcAft>
                <a:spcPts val="600"/>
              </a:spcAft>
            </a:pPr>
            <a:r>
              <a:rPr sz="2800" b="1" i="0">
                <a:solidFill>
                  <a:srgbClr val="FFFFFF"/>
                </a:solidFill>
                <a:latin typeface="IBM Plex Serif"/>
              </a:rPr>
              <a:t>Chart showcase — signal lanes on the console ground</a:t>
            </a:r>
          </a:p>
        </p:txBody>
      </p:sp>
      <p:pic>
        <p:nvPicPr>
          <p:cNvPr id="4" name="Picture 3" descr="showcase-signal-board.png"/>
          <p:cNvPicPr>
            <a:picLocks noChangeAspect="1"/>
          </p:cNvPicPr>
          <p:nvPr/>
        </p:nvPicPr>
        <p:blipFill>
          <a:blip r:embed="rId3"/>
          <a:stretch>
            <a:fillRect/>
          </a:stretch>
        </p:blipFill>
        <p:spPr>
          <a:xfrm>
            <a:off x="1298448" y="1572768"/>
            <a:ext cx="9601200" cy="3863898"/>
          </a:xfrm>
          <a:prstGeom prst="rect">
            <a:avLst/>
          </a:prstGeom>
        </p:spPr>
      </p:pic>
      <p:sp>
        <p:nvSpPr>
          <p:cNvPr id="5" name="TextBox 4"/>
          <p:cNvSpPr txBox="1"/>
          <p:nvPr/>
        </p:nvSpPr>
        <p:spPr>
          <a:xfrm>
            <a:off x="822960" y="5687568"/>
            <a:ext cx="10515600" cy="640080"/>
          </a:xfrm>
          <a:prstGeom prst="rect">
            <a:avLst/>
          </a:prstGeom>
          <a:noFill/>
        </p:spPr>
        <p:txBody>
          <a:bodyPr wrap="square">
            <a:spAutoFit/>
          </a:bodyPr>
          <a:lstStyle/>
          <a:p>
            <a:pPr algn="l">
              <a:spcAft>
                <a:spcPts val="600"/>
              </a:spcAft>
            </a:pPr>
            <a:r>
              <a:rPr sz="1100" b="0" i="0">
                <a:solidFill>
                  <a:srgbClr val="8A99A8"/>
                </a:solidFill>
                <a:latin typeface="IBM Plex Sans"/>
              </a:rPr>
              <a:t>Six families, one lane each — position carries the value, the worded chip carries the state, and Phosphor is spent only on the lit numerals. Data is illustrative and labeled in the figure.</a:t>
            </a:r>
          </a:p>
        </p:txBody>
      </p:sp>
      <p:sp>
        <p:nvSpPr>
          <p:cNvPr id="6" name="TextBox 5"/>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8CA3B3"/>
                </a:solidFill>
                <a:latin typeface="IBM Plex Mono"/>
              </a:rPr>
              <a:t>© 2026 Analytics2Go, Inc. All rights reserved. · Confidential &amp; Proprietary</a:t>
            </a:r>
          </a:p>
        </p:txBody>
      </p:sp>
      <p:sp>
        <p:nvSpPr>
          <p:cNvPr id="7" name="TextBox 6"/>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8CA3B3"/>
                </a:solidFill>
                <a:latin typeface="IBM Plex Mono"/>
              </a:rPr>
              <a:t>1</a:t>
            </a:fld>
          </a:p>
        </p:txBody>
      </p:sp>
    </p:spTree>
  </p:cSld>
  <p:clrMapOvr>
    <a:masterClrMapping/>
  </p:clrMapOvr>
</p:sld>
</file>

<file path=ppt/slides/slide3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a2go-logo-dark.png"/>
          <p:cNvPicPr>
            <a:picLocks noChangeAspect="1"/>
          </p:cNvPicPr>
          <p:nvPr/>
        </p:nvPicPr>
        <p:blipFill>
          <a:blip r:embed="rId2"/>
          <a:stretch>
            <a:fillRect/>
          </a:stretch>
        </p:blipFill>
        <p:spPr>
          <a:xfrm>
            <a:off x="10469880" y="411480"/>
            <a:ext cx="914400" cy="270785"/>
          </a:xfrm>
          <a:prstGeom prst="rect">
            <a:avLst/>
          </a:prstGeom>
        </p:spPr>
      </p:pic>
      <p:sp>
        <p:nvSpPr>
          <p:cNvPr id="3" name="TextBox 2"/>
          <p:cNvSpPr txBox="1"/>
          <p:nvPr/>
        </p:nvSpPr>
        <p:spPr>
          <a:xfrm>
            <a:off x="822960" y="502920"/>
            <a:ext cx="9326880" cy="822960"/>
          </a:xfrm>
          <a:prstGeom prst="rect">
            <a:avLst/>
          </a:prstGeom>
          <a:noFill/>
        </p:spPr>
        <p:txBody>
          <a:bodyPr wrap="square">
            <a:spAutoFit/>
          </a:bodyPr>
          <a:lstStyle/>
          <a:p>
            <a:pPr algn="l">
              <a:spcAft>
                <a:spcPts val="600"/>
              </a:spcAft>
            </a:pPr>
            <a:r>
              <a:rPr sz="2800" b="1" i="0">
                <a:solidFill>
                  <a:srgbClr val="06243F"/>
                </a:solidFill>
                <a:latin typeface="IBM Plex Serif"/>
              </a:rPr>
              <a:t>Chart showcase — the ramp and the bridge</a:t>
            </a:r>
          </a:p>
        </p:txBody>
      </p:sp>
      <p:pic>
        <p:nvPicPr>
          <p:cNvPr id="4" name="Picture 3" descr="showcase-calendar.png"/>
          <p:cNvPicPr>
            <a:picLocks noChangeAspect="1"/>
          </p:cNvPicPr>
          <p:nvPr/>
        </p:nvPicPr>
        <p:blipFill>
          <a:blip r:embed="rId3"/>
          <a:stretch>
            <a:fillRect/>
          </a:stretch>
        </p:blipFill>
        <p:spPr>
          <a:xfrm>
            <a:off x="822960" y="1645920"/>
            <a:ext cx="5120640" cy="3302813"/>
          </a:xfrm>
          <a:prstGeom prst="rect">
            <a:avLst/>
          </a:prstGeom>
        </p:spPr>
      </p:pic>
      <p:pic>
        <p:nvPicPr>
          <p:cNvPr id="5" name="Picture 4" descr="showcase-waterfall.png"/>
          <p:cNvPicPr>
            <a:picLocks noChangeAspect="1"/>
          </p:cNvPicPr>
          <p:nvPr/>
        </p:nvPicPr>
        <p:blipFill>
          <a:blip r:embed="rId4"/>
          <a:stretch>
            <a:fillRect/>
          </a:stretch>
        </p:blipFill>
        <p:spPr>
          <a:xfrm>
            <a:off x="6263640" y="1645920"/>
            <a:ext cx="5120640" cy="3302813"/>
          </a:xfrm>
          <a:prstGeom prst="rect">
            <a:avLst/>
          </a:prstGeom>
        </p:spPr>
      </p:pic>
      <p:sp>
        <p:nvSpPr>
          <p:cNvPr id="6" name="TextBox 5"/>
          <p:cNvSpPr txBox="1"/>
          <p:nvPr/>
        </p:nvSpPr>
        <p:spPr>
          <a:xfrm>
            <a:off x="822960" y="5120640"/>
            <a:ext cx="5120640" cy="822960"/>
          </a:xfrm>
          <a:prstGeom prst="rect">
            <a:avLst/>
          </a:prstGeom>
          <a:noFill/>
        </p:spPr>
        <p:txBody>
          <a:bodyPr wrap="square">
            <a:spAutoFit/>
          </a:bodyPr>
          <a:lstStyle/>
          <a:p>
            <a:pPr algn="l">
              <a:spcAft>
                <a:spcPts val="600"/>
              </a:spcAft>
            </a:pPr>
            <a:r>
              <a:rPr sz="1100" b="0" i="0">
                <a:solidFill>
                  <a:srgbClr val="6E6E73"/>
                </a:solidFill>
                <a:latin typeface="IBM Plex Sans"/>
              </a:rPr>
              <a:t>One teal stepped by value — the episode surfaces on its own; only the extremes are labeled.</a:t>
            </a:r>
          </a:p>
        </p:txBody>
      </p:sp>
      <p:sp>
        <p:nvSpPr>
          <p:cNvPr id="7" name="TextBox 6"/>
          <p:cNvSpPr txBox="1"/>
          <p:nvPr/>
        </p:nvSpPr>
        <p:spPr>
          <a:xfrm>
            <a:off x="6263640" y="5120640"/>
            <a:ext cx="5120640" cy="822960"/>
          </a:xfrm>
          <a:prstGeom prst="rect">
            <a:avLst/>
          </a:prstGeom>
          <a:noFill/>
        </p:spPr>
        <p:txBody>
          <a:bodyPr wrap="square">
            <a:spAutoFit/>
          </a:bodyPr>
          <a:lstStyle/>
          <a:p>
            <a:pPr algn="l">
              <a:spcAft>
                <a:spcPts val="600"/>
              </a:spcAft>
            </a:pPr>
            <a:r>
              <a:rPr sz="1100" b="0" i="0">
                <a:solidFill>
                  <a:srgbClr val="6E6E73"/>
                </a:solidFill>
                <a:latin typeface="IBM Plex Sans"/>
              </a:rPr>
              <a:t>Comparators stay neutral; the single accent marks the recovery the reallocation earned back.</a:t>
            </a:r>
          </a:p>
        </p:txBody>
      </p:sp>
      <p:sp>
        <p:nvSpPr>
          <p:cNvPr id="8" name="TextBox 7"/>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6E6E73"/>
                </a:solidFill>
                <a:latin typeface="IBM Plex Mono"/>
              </a:rPr>
              <a:t>© 2026 Analytics2Go, Inc. All rights reserved. · Confidential &amp; Proprietary</a:t>
            </a:r>
          </a:p>
        </p:txBody>
      </p:sp>
      <p:sp>
        <p:nvSpPr>
          <p:cNvPr id="9" name="TextBox 8"/>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6E6E73"/>
                </a:solidFill>
                <a:latin typeface="IBM Plex Mono"/>
              </a:rPr>
              <a:t>1</a:t>
            </a:fld>
          </a:p>
        </p:txBody>
      </p:sp>
    </p:spTree>
  </p:cSld>
  <p:clrMapOvr>
    <a:masterClrMapping/>
  </p:clrMapOvr>
</p:sld>
</file>

<file path=ppt/slides/slide3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a2go-logo-dark.png"/>
          <p:cNvPicPr>
            <a:picLocks noChangeAspect="1"/>
          </p:cNvPicPr>
          <p:nvPr/>
        </p:nvPicPr>
        <p:blipFill>
          <a:blip r:embed="rId2"/>
          <a:stretch>
            <a:fillRect/>
          </a:stretch>
        </p:blipFill>
        <p:spPr>
          <a:xfrm>
            <a:off x="10469880" y="411480"/>
            <a:ext cx="914400" cy="270785"/>
          </a:xfrm>
          <a:prstGeom prst="rect">
            <a:avLst/>
          </a:prstGeom>
        </p:spPr>
      </p:pic>
      <p:sp>
        <p:nvSpPr>
          <p:cNvPr id="3" name="TextBox 2"/>
          <p:cNvSpPr txBox="1"/>
          <p:nvPr/>
        </p:nvSpPr>
        <p:spPr>
          <a:xfrm>
            <a:off x="822960" y="502920"/>
            <a:ext cx="9326880" cy="822960"/>
          </a:xfrm>
          <a:prstGeom prst="rect">
            <a:avLst/>
          </a:prstGeom>
          <a:noFill/>
        </p:spPr>
        <p:txBody>
          <a:bodyPr wrap="square">
            <a:spAutoFit/>
          </a:bodyPr>
          <a:lstStyle/>
          <a:p>
            <a:pPr algn="l">
              <a:spcAft>
                <a:spcPts val="600"/>
              </a:spcAft>
            </a:pPr>
            <a:r>
              <a:rPr sz="2800" b="1" i="0">
                <a:solidFill>
                  <a:srgbClr val="06243F"/>
                </a:solidFill>
                <a:latin typeface="IBM Plex Serif"/>
              </a:rPr>
              <a:t>Chart showcase — age at decision, by value at stake</a:t>
            </a:r>
          </a:p>
        </p:txBody>
      </p:sp>
      <p:pic>
        <p:nvPicPr>
          <p:cNvPr id="4" name="Picture 3" descr="showcase-age-at-decision.png"/>
          <p:cNvPicPr>
            <a:picLocks noChangeAspect="1"/>
          </p:cNvPicPr>
          <p:nvPr/>
        </p:nvPicPr>
        <p:blipFill>
          <a:blip r:embed="rId3"/>
          <a:stretch>
            <a:fillRect/>
          </a:stretch>
        </p:blipFill>
        <p:spPr>
          <a:xfrm>
            <a:off x="1097280" y="1691640"/>
            <a:ext cx="9966960" cy="3646449"/>
          </a:xfrm>
          <a:prstGeom prst="rect">
            <a:avLst/>
          </a:prstGeom>
        </p:spPr>
      </p:pic>
      <p:sp>
        <p:nvSpPr>
          <p:cNvPr id="5" name="TextBox 4"/>
          <p:cNvSpPr txBox="1"/>
          <p:nvPr/>
        </p:nvSpPr>
        <p:spPr>
          <a:xfrm>
            <a:off x="822960" y="5577840"/>
            <a:ext cx="10515600" cy="640080"/>
          </a:xfrm>
          <a:prstGeom prst="rect">
            <a:avLst/>
          </a:prstGeom>
          <a:noFill/>
        </p:spPr>
        <p:txBody>
          <a:bodyPr wrap="square">
            <a:spAutoFit/>
          </a:bodyPr>
          <a:lstStyle/>
          <a:p>
            <a:pPr algn="l">
              <a:spcAft>
                <a:spcPts val="600"/>
              </a:spcAft>
            </a:pPr>
            <a:r>
              <a:rPr sz="1100" b="0" i="0">
                <a:solidFill>
                  <a:srgbClr val="6E6E73"/>
                </a:solidFill>
                <a:latin typeface="IBM Plex Sans"/>
              </a:rPr>
              <a:t>Every dot is a decision; its position against the labeled thresholds is its status — the hues only underline it. The decisions worth the most wait the longest.</a:t>
            </a:r>
          </a:p>
        </p:txBody>
      </p:sp>
      <p:sp>
        <p:nvSpPr>
          <p:cNvPr id="6" name="TextBox 5"/>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6E6E73"/>
                </a:solidFill>
                <a:latin typeface="IBM Plex Mono"/>
              </a:rPr>
              <a:t>© 2026 Analytics2Go, Inc. All rights reserved. · Confidential &amp; Proprietary</a:t>
            </a:r>
          </a:p>
        </p:txBody>
      </p:sp>
      <p:sp>
        <p:nvSpPr>
          <p:cNvPr id="7" name="TextBox 6"/>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6E6E73"/>
                </a:solidFill>
                <a:latin typeface="IBM Plex Mono"/>
              </a:rPr>
              <a:t>1</a:t>
            </a:fld>
          </a:p>
        </p:txBody>
      </p:sp>
    </p:spTree>
  </p:cSld>
  <p:clrMapOvr>
    <a:masterClrMapping/>
  </p:clrMapOvr>
</p:sld>
</file>

<file path=ppt/slides/slide3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a2go-logo-dark.png"/>
          <p:cNvPicPr>
            <a:picLocks noChangeAspect="1"/>
          </p:cNvPicPr>
          <p:nvPr/>
        </p:nvPicPr>
        <p:blipFill>
          <a:blip r:embed="rId2"/>
          <a:stretch>
            <a:fillRect/>
          </a:stretch>
        </p:blipFill>
        <p:spPr>
          <a:xfrm>
            <a:off x="10469880" y="411480"/>
            <a:ext cx="914400" cy="270785"/>
          </a:xfrm>
          <a:prstGeom prst="rect">
            <a:avLst/>
          </a:prstGeom>
        </p:spPr>
      </p:pic>
      <p:sp>
        <p:nvSpPr>
          <p:cNvPr id="3" name="TextBox 2"/>
          <p:cNvSpPr txBox="1"/>
          <p:nvPr/>
        </p:nvSpPr>
        <p:spPr>
          <a:xfrm>
            <a:off x="822960" y="502920"/>
            <a:ext cx="9326880" cy="822960"/>
          </a:xfrm>
          <a:prstGeom prst="rect">
            <a:avLst/>
          </a:prstGeom>
          <a:noFill/>
        </p:spPr>
        <p:txBody>
          <a:bodyPr wrap="square">
            <a:spAutoFit/>
          </a:bodyPr>
          <a:lstStyle/>
          <a:p>
            <a:pPr algn="l">
              <a:spcAft>
                <a:spcPts val="600"/>
              </a:spcAft>
            </a:pPr>
            <a:r>
              <a:rPr sz="2800" b="1" i="0">
                <a:solidFill>
                  <a:srgbClr val="06243F"/>
                </a:solidFill>
                <a:latin typeface="IBM Plex Serif"/>
              </a:rPr>
              <a:t>Chart showcase — the instrument row</a:t>
            </a:r>
          </a:p>
        </p:txBody>
      </p:sp>
      <p:pic>
        <p:nvPicPr>
          <p:cNvPr id="4" name="Picture 3" descr="showcase-bullets.png"/>
          <p:cNvPicPr>
            <a:picLocks noChangeAspect="1"/>
          </p:cNvPicPr>
          <p:nvPr/>
        </p:nvPicPr>
        <p:blipFill>
          <a:blip r:embed="rId3"/>
          <a:stretch>
            <a:fillRect/>
          </a:stretch>
        </p:blipFill>
        <p:spPr>
          <a:xfrm>
            <a:off x="1097280" y="1828800"/>
            <a:ext cx="9966960" cy="3135946"/>
          </a:xfrm>
          <a:prstGeom prst="rect">
            <a:avLst/>
          </a:prstGeom>
        </p:spPr>
      </p:pic>
      <p:sp>
        <p:nvSpPr>
          <p:cNvPr id="5" name="TextBox 4"/>
          <p:cNvSpPr txBox="1"/>
          <p:nvPr/>
        </p:nvSpPr>
        <p:spPr>
          <a:xfrm>
            <a:off x="822960" y="5257800"/>
            <a:ext cx="10515600" cy="640080"/>
          </a:xfrm>
          <a:prstGeom prst="rect">
            <a:avLst/>
          </a:prstGeom>
          <a:noFill/>
        </p:spPr>
        <p:txBody>
          <a:bodyPr wrap="square">
            <a:spAutoFit/>
          </a:bodyPr>
          <a:lstStyle/>
          <a:p>
            <a:pPr algn="l">
              <a:spcAft>
                <a:spcPts val="600"/>
              </a:spcAft>
            </a:pPr>
            <a:r>
              <a:rPr sz="1100" b="0" i="0">
                <a:solidFill>
                  <a:srgbClr val="6E6E73"/>
                </a:solidFill>
                <a:latin typeface="IBM Plex Sans"/>
              </a:rPr>
              <a:t>Four KPIs against target ticks and qualitative bands — length reads the measure, position reads the target, the worded chip reads the state.</a:t>
            </a:r>
          </a:p>
        </p:txBody>
      </p:sp>
      <p:sp>
        <p:nvSpPr>
          <p:cNvPr id="6" name="TextBox 5"/>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6E6E73"/>
                </a:solidFill>
                <a:latin typeface="IBM Plex Mono"/>
              </a:rPr>
              <a:t>© 2026 Analytics2Go, Inc. All rights reserved. · Confidential &amp; Proprietary</a:t>
            </a:r>
          </a:p>
        </p:txBody>
      </p:sp>
      <p:sp>
        <p:nvSpPr>
          <p:cNvPr id="7" name="TextBox 6"/>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6E6E73"/>
                </a:solidFill>
                <a:latin typeface="IBM Plex Mono"/>
              </a:rPr>
              <a:t>1</a:t>
            </a:fld>
          </a:p>
        </p:txBody>
      </p:sp>
    </p:spTree>
  </p:cSld>
  <p:clrMapOvr>
    <a:masterClrMapping/>
  </p:clrMapOvr>
</p:sld>
</file>

<file path=ppt/slides/slide3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858000"/>
          </a:xfrm>
          <a:prstGeom prst="rect">
            <a:avLst/>
          </a:prstGeom>
          <a:solidFill>
            <a:srgbClr val="F5F5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1463040" y="2011680"/>
            <a:ext cx="9235440" cy="2194560"/>
          </a:xfrm>
          <a:prstGeom prst="rect">
            <a:avLst/>
          </a:prstGeom>
          <a:noFill/>
        </p:spPr>
        <p:txBody>
          <a:bodyPr wrap="square">
            <a:spAutoFit/>
          </a:bodyPr>
          <a:lstStyle/>
          <a:p>
            <a:pPr algn="l">
              <a:spcAft>
                <a:spcPts val="600"/>
              </a:spcAft>
            </a:pPr>
            <a:r>
              <a:rPr sz="2800" b="0" i="1">
                <a:solidFill>
                  <a:srgbClr val="06243F"/>
                </a:solidFill>
                <a:latin typeface="IBM Plex Serif"/>
              </a:rPr>
              <a:t>“A quotation set large enough to read from the back of the room.”</a:t>
            </a:r>
          </a:p>
        </p:txBody>
      </p:sp>
      <p:sp>
        <p:nvSpPr>
          <p:cNvPr id="4" name="TextBox 3"/>
          <p:cNvSpPr txBox="1"/>
          <p:nvPr/>
        </p:nvSpPr>
        <p:spPr>
          <a:xfrm>
            <a:off x="1463040" y="4480560"/>
            <a:ext cx="9235440" cy="457200"/>
          </a:xfrm>
          <a:prstGeom prst="rect">
            <a:avLst/>
          </a:prstGeom>
          <a:noFill/>
        </p:spPr>
        <p:txBody>
          <a:bodyPr wrap="square">
            <a:spAutoFit/>
          </a:bodyPr>
          <a:lstStyle/>
          <a:p>
            <a:pPr algn="l">
              <a:spcAft>
                <a:spcPts val="600"/>
              </a:spcAft>
            </a:pPr>
            <a:r>
              <a:rPr sz="1300" b="0" i="0">
                <a:solidFill>
                  <a:srgbClr val="00707A"/>
                </a:solidFill>
                <a:latin typeface="IBM Plex Mono"/>
              </a:rPr>
              <a:t>Attribution · role or source</a:t>
            </a:r>
          </a:p>
        </p:txBody>
      </p:sp>
      <p:sp>
        <p:nvSpPr>
          <p:cNvPr id="5" name="TextBox 4"/>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6E6E73"/>
                </a:solidFill>
                <a:latin typeface="IBM Plex Mono"/>
              </a:rPr>
              <a:t>© 2026 Analytics2Go, Inc. All rights reserved. · Confidential &amp; Proprietary</a:t>
            </a:r>
          </a:p>
        </p:txBody>
      </p:sp>
      <p:sp>
        <p:nvSpPr>
          <p:cNvPr id="6" name="TextBox 5"/>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6E6E73"/>
                </a:solidFill>
                <a:latin typeface="IBM Plex Mono"/>
              </a:rPr>
              <a:t>1</a:t>
            </a:fld>
          </a:p>
        </p:txBody>
      </p:sp>
    </p:spTree>
  </p:cSld>
  <p:clrMapOvr>
    <a:masterClrMapping/>
  </p:clrMapOvr>
</p:sld>
</file>

<file path=ppt/slides/slide3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graph-abyss.png"/>
          <p:cNvPicPr>
            <a:picLocks noChangeAspect="1"/>
          </p:cNvPicPr>
          <p:nvPr/>
        </p:nvPicPr>
        <p:blipFill>
          <a:blip r:embed="rId2"/>
          <a:stretch>
            <a:fillRect/>
          </a:stretch>
        </p:blipFill>
        <p:spPr>
          <a:xfrm>
            <a:off x="0" y="0"/>
            <a:ext cx="12191695" cy="6858000"/>
          </a:xfrm>
          <a:prstGeom prst="rect">
            <a:avLst/>
          </a:prstGeom>
        </p:spPr>
      </p:pic>
      <p:sp>
        <p:nvSpPr>
          <p:cNvPr id="3" name="TextBox 2"/>
          <p:cNvSpPr txBox="1"/>
          <p:nvPr/>
        </p:nvSpPr>
        <p:spPr>
          <a:xfrm>
            <a:off x="1463040" y="2011680"/>
            <a:ext cx="9235440" cy="2194560"/>
          </a:xfrm>
          <a:prstGeom prst="rect">
            <a:avLst/>
          </a:prstGeom>
          <a:noFill/>
        </p:spPr>
        <p:txBody>
          <a:bodyPr wrap="square">
            <a:spAutoFit/>
          </a:bodyPr>
          <a:lstStyle/>
          <a:p>
            <a:pPr algn="l">
              <a:spcAft>
                <a:spcPts val="600"/>
              </a:spcAft>
            </a:pPr>
            <a:r>
              <a:rPr sz="2800" b="0" i="1">
                <a:solidFill>
                  <a:srgbClr val="FFFFFF"/>
                </a:solidFill>
                <a:latin typeface="IBM Plex Serif"/>
              </a:rPr>
              <a:t>“A quotation set large enough to read from the back of the room.”</a:t>
            </a:r>
          </a:p>
        </p:txBody>
      </p:sp>
      <p:sp>
        <p:nvSpPr>
          <p:cNvPr id="4" name="TextBox 3"/>
          <p:cNvSpPr txBox="1"/>
          <p:nvPr/>
        </p:nvSpPr>
        <p:spPr>
          <a:xfrm>
            <a:off x="1463040" y="4480560"/>
            <a:ext cx="9235440" cy="457200"/>
          </a:xfrm>
          <a:prstGeom prst="rect">
            <a:avLst/>
          </a:prstGeom>
          <a:noFill/>
        </p:spPr>
        <p:txBody>
          <a:bodyPr wrap="square">
            <a:spAutoFit/>
          </a:bodyPr>
          <a:lstStyle/>
          <a:p>
            <a:pPr algn="l">
              <a:spcAft>
                <a:spcPts val="600"/>
              </a:spcAft>
            </a:pPr>
            <a:r>
              <a:rPr sz="1300" b="0" i="0">
                <a:solidFill>
                  <a:srgbClr val="2CB6C0"/>
                </a:solidFill>
                <a:latin typeface="IBM Plex Mono"/>
              </a:rPr>
              <a:t>Attribution · role or source</a:t>
            </a:r>
          </a:p>
        </p:txBody>
      </p:sp>
      <p:sp>
        <p:nvSpPr>
          <p:cNvPr id="5" name="TextBox 4"/>
          <p:cNvSpPr txBox="1"/>
          <p:nvPr/>
        </p:nvSpPr>
        <p:spPr>
          <a:xfrm>
            <a:off x="822960" y="6446520"/>
            <a:ext cx="8686800" cy="320040"/>
          </a:xfrm>
          <a:prstGeom prst="rect">
            <a:avLst/>
          </a:prstGeom>
          <a:noFill/>
        </p:spPr>
        <p:txBody>
          <a:bodyPr wrap="square">
            <a:spAutoFit/>
          </a:bodyPr>
          <a:lstStyle/>
          <a:p>
            <a:pPr algn="l">
              <a:spcAft>
                <a:spcPts val="600"/>
              </a:spcAft>
            </a:pPr>
            <a:r>
              <a:rPr sz="900" b="0" i="0">
                <a:solidFill>
                  <a:srgbClr val="8CA3B3"/>
                </a:solidFill>
                <a:latin typeface="IBM Plex Mono"/>
              </a:rPr>
              <a:t>© 2026 Analytics2Go, Inc. All rights reserved. · Confidential &amp; Proprietary</a:t>
            </a:r>
          </a:p>
        </p:txBody>
      </p:sp>
      <p:sp>
        <p:nvSpPr>
          <p:cNvPr id="6" name="TextBox 5"/>
          <p:cNvSpPr txBox="1"/>
          <p:nvPr/>
        </p:nvSpPr>
        <p:spPr>
          <a:xfrm>
            <a:off x="11155680" y="6446520"/>
            <a:ext cx="640080" cy="320040"/>
          </a:xfrm>
          <a:prstGeom prst="rect">
            <a:avLst/>
          </a:prstGeom>
          <a:noFill/>
        </p:spPr>
        <p:txBody>
          <a:bodyPr wrap="square">
            <a:spAutoFit/>
          </a:bodyPr>
          <a:lstStyle/>
          <a:p>
            <a:pPr algn="r"/>
            <a:fld id="{2A1C87F1-90AA-4B5D-9D9C-2A50A2F0B6D0}" type="slidenum">
              <a:rPr lang="en-US" sz="900" dirty="0">
                <a:solidFill>
                  <a:srgbClr val="8CA3B3"/>
                </a:solidFill>
                <a:latin typeface="IBM Plex Mono"/>
              </a:rPr>
              <a:t>1</a:t>
            </a:fld>
          </a:p>
        </p:txBody>
      </p:sp>
    </p:spTree>
  </p:cSld>
  <p:clrMapOvr>
    <a:masterClrMapping/>
  </p:clrMapOvr>
</p:sld>
</file>

<file path=ppt/slides/slide3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graph-abyss.png"/>
          <p:cNvPicPr>
            <a:picLocks noChangeAspect="1"/>
          </p:cNvPicPr>
          <p:nvPr/>
        </p:nvPicPr>
        <p:blipFill>
          <a:blip r:embed="rId2"/>
          <a:stretch>
            <a:fillRect/>
          </a:stretch>
        </p:blipFill>
        <p:spPr>
          <a:xfrm>
            <a:off x="0" y="0"/>
            <a:ext cx="12191695" cy="6858000"/>
          </a:xfrm>
          <a:prstGeom prst="rect">
            <a:avLst/>
          </a:prstGeom>
        </p:spPr>
      </p:pic>
      <p:pic>
        <p:nvPicPr>
          <p:cNvPr id="3" name="Picture 2" descr="a2go-logo-light.png"/>
          <p:cNvPicPr>
            <a:picLocks noChangeAspect="1"/>
          </p:cNvPicPr>
          <p:nvPr/>
        </p:nvPicPr>
        <p:blipFill>
          <a:blip r:embed="rId3"/>
          <a:stretch>
            <a:fillRect/>
          </a:stretch>
        </p:blipFill>
        <p:spPr>
          <a:xfrm>
            <a:off x="822960" y="1417320"/>
            <a:ext cx="1554480" cy="460544"/>
          </a:xfrm>
          <a:prstGeom prst="rect">
            <a:avLst/>
          </a:prstGeom>
        </p:spPr>
      </p:pic>
      <p:sp>
        <p:nvSpPr>
          <p:cNvPr id="4" name="TextBox 3"/>
          <p:cNvSpPr txBox="1"/>
          <p:nvPr/>
        </p:nvSpPr>
        <p:spPr>
          <a:xfrm>
            <a:off x="822960" y="2468880"/>
            <a:ext cx="10515600" cy="1280160"/>
          </a:xfrm>
          <a:prstGeom prst="rect">
            <a:avLst/>
          </a:prstGeom>
          <a:noFill/>
        </p:spPr>
        <p:txBody>
          <a:bodyPr wrap="square">
            <a:spAutoFit/>
          </a:bodyPr>
          <a:lstStyle/>
          <a:p>
            <a:pPr algn="l">
              <a:spcAft>
                <a:spcPts val="600"/>
              </a:spcAft>
            </a:pPr>
            <a:r>
              <a:rPr sz="3600" b="1" i="0">
                <a:solidFill>
                  <a:srgbClr val="FFFFFF"/>
                </a:solidFill>
                <a:latin typeface="IBM Plex Serif"/>
              </a:rPr>
              <a:t>Closing statement or ask</a:t>
            </a:r>
          </a:p>
        </p:txBody>
      </p:sp>
      <p:sp>
        <p:nvSpPr>
          <p:cNvPr id="5" name="TextBox 4"/>
          <p:cNvSpPr txBox="1"/>
          <p:nvPr/>
        </p:nvSpPr>
        <p:spPr>
          <a:xfrm>
            <a:off x="822960" y="3931920"/>
            <a:ext cx="8229600" cy="548640"/>
          </a:xfrm>
          <a:prstGeom prst="rect">
            <a:avLst/>
          </a:prstGeom>
          <a:noFill/>
        </p:spPr>
        <p:txBody>
          <a:bodyPr wrap="square">
            <a:spAutoFit/>
          </a:bodyPr>
          <a:lstStyle/>
          <a:p>
            <a:pPr algn="l">
              <a:spcAft>
                <a:spcPts val="600"/>
              </a:spcAft>
            </a:pPr>
            <a:r>
              <a:rPr sz="1300" b="0" i="0">
                <a:solidFill>
                  <a:srgbClr val="2CB6C0"/>
                </a:solidFill>
                <a:latin typeface="IBM Plex Mono"/>
              </a:rPr>
              <a:t>a2go.ai · contact@a2go.ai</a:t>
            </a:r>
          </a:p>
        </p:txBody>
      </p:sp>
      <p:sp>
        <p:nvSpPr>
          <p:cNvPr id="6" name="TextBox 5"/>
          <p:cNvSpPr txBox="1"/>
          <p:nvPr/>
        </p:nvSpPr>
        <p:spPr>
          <a:xfrm>
            <a:off x="822960" y="6355080"/>
            <a:ext cx="10058400" cy="365760"/>
          </a:xfrm>
          <a:prstGeom prst="rect">
            <a:avLst/>
          </a:prstGeom>
          <a:noFill/>
        </p:spPr>
        <p:txBody>
          <a:bodyPr wrap="square">
            <a:spAutoFit/>
          </a:bodyPr>
          <a:lstStyle/>
          <a:p>
            <a:pPr algn="l">
              <a:spcAft>
                <a:spcPts val="600"/>
              </a:spcAft>
            </a:pPr>
            <a:r>
              <a:rPr sz="1000" b="0" i="0">
                <a:solidFill>
                  <a:srgbClr val="C8D6E0"/>
                </a:solidFill>
                <a:latin typeface="IBM Plex Mono"/>
              </a:rPr>
              <a:t>Confidential &amp; Proprietary — © 2026 Analytics2Go, Inc. All rights reserved.</a:t>
            </a:r>
          </a:p>
        </p:txBody>
      </p:sp>
      <p:pic>
        <p:nvPicPr>
          <p:cNvPr id="7" name="Picture 6" descr="stamp-phosphor.png"/>
          <p:cNvPicPr>
            <a:picLocks noChangeAspect="1"/>
          </p:cNvPicPr>
          <p:nvPr/>
        </p:nvPicPr>
        <p:blipFill>
          <a:blip r:embed="rId4"/>
          <a:stretch>
            <a:fillRect/>
          </a:stretch>
        </p:blipFill>
        <p:spPr>
          <a:xfrm>
            <a:off x="10652760" y="5074920"/>
            <a:ext cx="1097280" cy="1097280"/>
          </a:xfrm>
          <a:prstGeom prst="rect">
            <a:avLst/>
          </a:prstGeom>
        </p:spPr>
      </p:pic>
    </p:spTree>
  </p:cSld>
  <p:clrMapOvr>
    <a:masterClrMapping/>
  </p:clrMapOvr>
</p:sld>
</file>

<file path=ppt/slides/slide3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a2go-logo-dark.png"/>
          <p:cNvPicPr>
            <a:picLocks noChangeAspect="1"/>
          </p:cNvPicPr>
          <p:nvPr/>
        </p:nvPicPr>
        <p:blipFill>
          <a:blip r:embed="rId2"/>
          <a:stretch>
            <a:fillRect/>
          </a:stretch>
        </p:blipFill>
        <p:spPr>
          <a:xfrm>
            <a:off x="822960" y="1417320"/>
            <a:ext cx="1554480" cy="460335"/>
          </a:xfrm>
          <a:prstGeom prst="rect">
            <a:avLst/>
          </a:prstGeom>
        </p:spPr>
      </p:pic>
      <p:sp>
        <p:nvSpPr>
          <p:cNvPr id="3" name="TextBox 2"/>
          <p:cNvSpPr txBox="1"/>
          <p:nvPr/>
        </p:nvSpPr>
        <p:spPr>
          <a:xfrm>
            <a:off x="822960" y="2468880"/>
            <a:ext cx="10515600" cy="1280160"/>
          </a:xfrm>
          <a:prstGeom prst="rect">
            <a:avLst/>
          </a:prstGeom>
          <a:noFill/>
        </p:spPr>
        <p:txBody>
          <a:bodyPr wrap="square">
            <a:spAutoFit/>
          </a:bodyPr>
          <a:lstStyle/>
          <a:p>
            <a:pPr algn="l">
              <a:spcAft>
                <a:spcPts val="600"/>
              </a:spcAft>
            </a:pPr>
            <a:r>
              <a:rPr sz="3600" b="1" i="0">
                <a:solidFill>
                  <a:srgbClr val="06243F"/>
                </a:solidFill>
                <a:latin typeface="IBM Plex Serif"/>
              </a:rPr>
              <a:t>Closing statement or ask</a:t>
            </a:r>
          </a:p>
        </p:txBody>
      </p:sp>
      <p:sp>
        <p:nvSpPr>
          <p:cNvPr id="4" name="TextBox 3"/>
          <p:cNvSpPr txBox="1"/>
          <p:nvPr/>
        </p:nvSpPr>
        <p:spPr>
          <a:xfrm>
            <a:off x="822960" y="3931920"/>
            <a:ext cx="8229600" cy="548640"/>
          </a:xfrm>
          <a:prstGeom prst="rect">
            <a:avLst/>
          </a:prstGeom>
          <a:noFill/>
        </p:spPr>
        <p:txBody>
          <a:bodyPr wrap="square">
            <a:spAutoFit/>
          </a:bodyPr>
          <a:lstStyle/>
          <a:p>
            <a:pPr algn="l">
              <a:spcAft>
                <a:spcPts val="600"/>
              </a:spcAft>
            </a:pPr>
            <a:r>
              <a:rPr sz="1300" b="0" i="0">
                <a:solidFill>
                  <a:srgbClr val="00707A"/>
                </a:solidFill>
                <a:latin typeface="IBM Plex Mono"/>
              </a:rPr>
              <a:t>a2go.ai · contact@a2go.ai</a:t>
            </a:r>
          </a:p>
        </p:txBody>
      </p:sp>
      <p:sp>
        <p:nvSpPr>
          <p:cNvPr id="5" name="TextBox 4"/>
          <p:cNvSpPr txBox="1"/>
          <p:nvPr/>
        </p:nvSpPr>
        <p:spPr>
          <a:xfrm>
            <a:off x="822960" y="6355080"/>
            <a:ext cx="10058400" cy="365760"/>
          </a:xfrm>
          <a:prstGeom prst="rect">
            <a:avLst/>
          </a:prstGeom>
          <a:noFill/>
        </p:spPr>
        <p:txBody>
          <a:bodyPr wrap="square">
            <a:spAutoFit/>
          </a:bodyPr>
          <a:lstStyle/>
          <a:p>
            <a:pPr algn="l">
              <a:spcAft>
                <a:spcPts val="600"/>
              </a:spcAft>
            </a:pPr>
            <a:r>
              <a:rPr sz="1000" b="0" i="0">
                <a:solidFill>
                  <a:srgbClr val="6E6E73"/>
                </a:solidFill>
                <a:latin typeface="IBM Plex Mono"/>
              </a:rPr>
              <a:t>Confidential &amp; Proprietary — © 2026 Analytics2Go, Inc. All rights reserved.</a:t>
            </a:r>
          </a:p>
        </p:txBody>
      </p:sp>
      <p:pic>
        <p:nvPicPr>
          <p:cNvPr id="6" name="Picture 5" descr="stamp-teal.png"/>
          <p:cNvPicPr>
            <a:picLocks noChangeAspect="1"/>
          </p:cNvPicPr>
          <p:nvPr/>
        </p:nvPicPr>
        <p:blipFill>
          <a:blip r:embed="rId3"/>
          <a:stretch>
            <a:fillRect/>
          </a:stretch>
        </p:blipFill>
        <p:spPr>
          <a:xfrm>
            <a:off x="10652760" y="5074920"/>
            <a:ext cx="1097280" cy="1097280"/>
          </a:xfrm>
          <a:prstGeom prst="rect">
            <a:avLst/>
          </a:prstGeom>
        </p:spPr>
      </p:pic>
    </p:spTree>
  </p:cSld>
  <p:clrMapOvr>
    <a:masterClrMapping/>
  </p:clrMapOvr>
</p:sld>
</file>

<file path=ppt/theme/theme1.xml><?xml version="1.0" encoding="utf-8"?>
<a:theme xmlns:a="http://schemas.openxmlformats.org/drawingml/2006/main" name="Office Theme">
  <a:themeElements>
    <a:clrScheme name="A2go">
      <a:dk1>
        <a:srgbClr val="1D1D1F"/>
      </a:dk1>
      <a:lt1>
        <a:srgbClr val="FFFFFF"/>
      </a:lt1>
      <a:dk2>
        <a:srgbClr val="06243F"/>
      </a:dk2>
      <a:lt2>
        <a:srgbClr val="F5F5F7"/>
      </a:lt2>
      <a:accent1>
        <a:srgbClr val="00707A"/>
      </a:accent1>
      <a:accent2>
        <a:srgbClr val="2CB6C0"/>
      </a:accent2>
      <a:accent3>
        <a:srgbClr val="1F77C4"/>
      </a:accent3>
      <a:accent4>
        <a:srgbClr val="0A4A92"/>
      </a:accent4>
      <a:accent5>
        <a:srgbClr val="E8A13A"/>
      </a:accent5>
      <a:accent6>
        <a:srgbClr val="C62F35"/>
      </a:accent6>
      <a:hlink>
        <a:srgbClr val="00707A"/>
      </a:hlink>
      <a:folHlink>
        <a:srgbClr val="06545B"/>
      </a:folHlink>
    </a:clrScheme>
    <a:fontScheme name="A2go">
      <a:majorFont>
        <a:latin typeface="IBM Plex Serif"/>
        <a:ea typeface=""/>
        <a:cs typeface=""/>
      </a:majorFont>
      <a:minorFont>
        <a:latin typeface="IBM Plex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Steve Canny</cp:lastModifiedBy>
  <cp:revision>1</cp:revision>
  <dcterms:created xsi:type="dcterms:W3CDTF">2013-01-27T09:14:16Z</dcterms:created>
  <dcterms:modified xsi:type="dcterms:W3CDTF">2013-01-27T09:15:58Z</dcterms:modified>
  <cp:category/>
</cp:coreProperties>
</file>